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docProps/custom.xml" ContentType="application/vnd.openxmlformats-officedocument.custom-properties+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Default Extension="png" ContentType="image/png"/>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1"/>
  </p:notesMasterIdLst>
  <p:sldIdLst>
    <p:sldId id="257"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2" r:id="rId16"/>
    <p:sldId id="273" r:id="rId17"/>
    <p:sldId id="274" r:id="rId18"/>
    <p:sldId id="275" r:id="rId19"/>
    <p:sldId id="276" r:id="rId20"/>
    <p:sldId id="271" r:id="rId21"/>
    <p:sldId id="285" r:id="rId22"/>
    <p:sldId id="279" r:id="rId23"/>
    <p:sldId id="280" r:id="rId24"/>
    <p:sldId id="281" r:id="rId25"/>
    <p:sldId id="282" r:id="rId26"/>
    <p:sldId id="283" r:id="rId27"/>
    <p:sldId id="286" r:id="rId28"/>
    <p:sldId id="277" r:id="rId29"/>
    <p:sldId id="284" r:id="rId3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showPr>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horzBarState="maximized">
    <p:restoredLeft sz="14995" autoAdjust="0"/>
    <p:restoredTop sz="94660"/>
  </p:normalViewPr>
  <p:slideViewPr>
    <p:cSldViewPr snapToGrid="0">
      <p:cViewPr varScale="1">
        <p:scale>
          <a:sx n="87" d="100"/>
          <a:sy n="87" d="100"/>
        </p:scale>
        <p:origin x="-528" y="-125"/>
      </p:cViewPr>
      <p:guideLst>
        <p:guide orient="horz" pos="2160"/>
        <p:guide pos="3840"/>
      </p:guideLst>
    </p:cSldViewPr>
  </p:slideViewPr>
  <p:notesTextViewPr>
    <p:cViewPr>
      <p:scale>
        <a:sx n="1" d="1"/>
        <a:sy n="1" d="1"/>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8678" name="Rectangle 2"/>
          <p:cNvSpPr>
            <a:spLocks noGrp="1" noChangeArrowheads="1"/>
          </p:cNvSpPr>
          <p:nvPr>
            <p:ph type="hdr" sz="quarter"/>
          </p:nvPr>
        </p:nvSpPr>
        <p:spPr bwMode="auto">
          <a:xfrm>
            <a:off x="2" y="1"/>
            <a:ext cx="3076575" cy="512763"/>
          </a:xfrm>
          <a:prstGeom prst="rect">
            <a:avLst/>
          </a:prstGeom>
          <a:noFill/>
          <a:ln w="9525">
            <a:noFill/>
            <a:miter lim="800000"/>
            <a:headEnd/>
            <a:tailEnd/>
          </a:ln>
          <a:effectLst/>
        </p:spPr>
        <p:txBody>
          <a:bodyPr vert="horz" wrap="square" lIns="91492" tIns="45745" rIns="91492" bIns="45745" numCol="1" anchor="t" anchorCtr="0" compatLnSpc="1">
            <a:prstTxWarp prst="textNoShape">
              <a:avLst/>
            </a:prstTxWarp>
          </a:bodyPr>
          <a:lstStyle>
            <a:lvl1pPr algn="l">
              <a:defRPr sz="1100"/>
            </a:lvl1pPr>
          </a:lstStyle>
          <a:p>
            <a:endParaRPr lang="en-US"/>
          </a:p>
        </p:txBody>
      </p:sp>
      <p:sp>
        <p:nvSpPr>
          <p:cNvPr id="1048679" name="Rectangle 3"/>
          <p:cNvSpPr>
            <a:spLocks noGrp="1" noChangeArrowheads="1"/>
          </p:cNvSpPr>
          <p:nvPr>
            <p:ph type="dt" idx="1"/>
          </p:nvPr>
        </p:nvSpPr>
        <p:spPr bwMode="auto">
          <a:xfrm>
            <a:off x="4021139" y="1"/>
            <a:ext cx="3076575" cy="512763"/>
          </a:xfrm>
          <a:prstGeom prst="rect">
            <a:avLst/>
          </a:prstGeom>
          <a:noFill/>
          <a:ln w="9525">
            <a:noFill/>
            <a:miter lim="800000"/>
            <a:headEnd/>
            <a:tailEnd/>
          </a:ln>
          <a:effectLst/>
        </p:spPr>
        <p:txBody>
          <a:bodyPr vert="horz" wrap="square" lIns="91492" tIns="45745" rIns="91492" bIns="45745" numCol="1" anchor="t" anchorCtr="0" compatLnSpc="1">
            <a:prstTxWarp prst="textNoShape">
              <a:avLst/>
            </a:prstTxWarp>
          </a:bodyPr>
          <a:lstStyle>
            <a:lvl1pPr algn="r">
              <a:defRPr sz="1100"/>
            </a:lvl1pPr>
          </a:lstStyle>
          <a:p>
            <a:endParaRPr lang="en-US"/>
          </a:p>
        </p:txBody>
      </p:sp>
      <p:sp>
        <p:nvSpPr>
          <p:cNvPr id="1048680" name="Rectangle 4"/>
          <p:cNvSpPr>
            <a:spLocks noGrp="1" noRot="1" noChangeAspect="1" noChangeArrowheads="1" noTextEdit="1"/>
          </p:cNvSpPr>
          <p:nvPr>
            <p:ph type="sldImg" idx="2"/>
          </p:nvPr>
        </p:nvSpPr>
        <p:spPr bwMode="auto">
          <a:xfrm>
            <a:off x="990600" y="766763"/>
            <a:ext cx="5118100" cy="3838575"/>
          </a:xfrm>
          <a:prstGeom prst="rect">
            <a:avLst/>
          </a:prstGeom>
          <a:noFill/>
          <a:ln w="9525">
            <a:solidFill>
              <a:srgbClr val="000000"/>
            </a:solidFill>
            <a:miter lim="800000"/>
            <a:headEnd/>
            <a:tailEnd/>
          </a:ln>
          <a:effectLst/>
        </p:spPr>
      </p:sp>
      <p:sp>
        <p:nvSpPr>
          <p:cNvPr id="1048681" name="Rectangle 5"/>
          <p:cNvSpPr>
            <a:spLocks noGrp="1" noChangeArrowheads="1"/>
          </p:cNvSpPr>
          <p:nvPr>
            <p:ph type="body" sz="quarter" idx="3"/>
          </p:nvPr>
        </p:nvSpPr>
        <p:spPr bwMode="auto">
          <a:xfrm>
            <a:off x="709614" y="4862514"/>
            <a:ext cx="5680075" cy="4605337"/>
          </a:xfrm>
          <a:prstGeom prst="rect">
            <a:avLst/>
          </a:prstGeom>
          <a:noFill/>
          <a:ln w="9525">
            <a:noFill/>
            <a:miter lim="800000"/>
            <a:headEnd/>
            <a:tailEnd/>
          </a:ln>
          <a:effectLst/>
        </p:spPr>
        <p:txBody>
          <a:bodyPr vert="horz" wrap="square" lIns="91492" tIns="45745" rIns="91492" bIns="45745"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48682" name="Rectangle 6"/>
          <p:cNvSpPr>
            <a:spLocks noGrp="1" noChangeArrowheads="1"/>
          </p:cNvSpPr>
          <p:nvPr>
            <p:ph type="ftr" sz="quarter" idx="4"/>
          </p:nvPr>
        </p:nvSpPr>
        <p:spPr bwMode="auto">
          <a:xfrm>
            <a:off x="2" y="9720264"/>
            <a:ext cx="3076575" cy="512762"/>
          </a:xfrm>
          <a:prstGeom prst="rect">
            <a:avLst/>
          </a:prstGeom>
          <a:noFill/>
          <a:ln w="9525">
            <a:noFill/>
            <a:miter lim="800000"/>
            <a:headEnd/>
            <a:tailEnd/>
          </a:ln>
          <a:effectLst/>
        </p:spPr>
        <p:txBody>
          <a:bodyPr vert="horz" wrap="square" lIns="91492" tIns="45745" rIns="91492" bIns="45745" numCol="1" anchor="b" anchorCtr="0" compatLnSpc="1">
            <a:prstTxWarp prst="textNoShape">
              <a:avLst/>
            </a:prstTxWarp>
          </a:bodyPr>
          <a:lstStyle>
            <a:lvl1pPr algn="l">
              <a:defRPr sz="1100"/>
            </a:lvl1pPr>
          </a:lstStyle>
          <a:p>
            <a:endParaRPr lang="en-US"/>
          </a:p>
        </p:txBody>
      </p:sp>
      <p:sp>
        <p:nvSpPr>
          <p:cNvPr id="1048683" name="Rectangle 7"/>
          <p:cNvSpPr>
            <a:spLocks noGrp="1" noChangeArrowheads="1"/>
          </p:cNvSpPr>
          <p:nvPr>
            <p:ph type="sldNum" sz="quarter" idx="5"/>
          </p:nvPr>
        </p:nvSpPr>
        <p:spPr bwMode="auto">
          <a:xfrm>
            <a:off x="4021139" y="9720264"/>
            <a:ext cx="3076575" cy="512762"/>
          </a:xfrm>
          <a:prstGeom prst="rect">
            <a:avLst/>
          </a:prstGeom>
          <a:noFill/>
          <a:ln w="9525">
            <a:noFill/>
            <a:miter lim="800000"/>
            <a:headEnd/>
            <a:tailEnd/>
          </a:ln>
          <a:effectLst/>
        </p:spPr>
        <p:txBody>
          <a:bodyPr vert="horz" wrap="square" lIns="91492" tIns="45745" rIns="91492" bIns="45745" numCol="1" anchor="b" anchorCtr="0" compatLnSpc="1">
            <a:prstTxWarp prst="textNoShape">
              <a:avLst/>
            </a:prstTxWarp>
          </a:bodyPr>
          <a:lstStyle>
            <a:lvl1pPr algn="r">
              <a:defRPr sz="1100"/>
            </a:lvl1pPr>
          </a:lstStyle>
          <a:p>
            <a:fld id="{A9A0EA98-5831-4853-B862-C702E6EB345C}" type="slidenum">
              <a:rPr lang="en-US"/>
              <a:pPr/>
              <a:t>‹#›</a:t>
            </a:fld>
            <a:endParaRPr lang="en-US"/>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048627" name="Rectangle 6"/>
          <p:cNvSpPr>
            <a:spLocks noChangeAspect="1"/>
          </p:cNvSpPr>
          <p:nvPr/>
        </p:nvSpPr>
        <p:spPr>
          <a:xfrm>
            <a:off x="231140" y="243840"/>
            <a:ext cx="11724640" cy="6377939"/>
          </a:xfrm>
          <a:prstGeom prst="rect">
            <a:avLst/>
          </a:prstGeom>
          <a:solidFill>
            <a:schemeClr val="accent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sp>
        <p:nvSpPr>
          <p:cNvPr id="1048628" name="Title 1"/>
          <p:cNvSpPr>
            <a:spLocks noGrp="1"/>
          </p:cNvSpPr>
          <p:nvPr>
            <p:ph type="ctrTitle"/>
          </p:nvPr>
        </p:nvSpPr>
        <p:spPr>
          <a:xfrm>
            <a:off x="1109980" y="882376"/>
            <a:ext cx="9966960" cy="2926080"/>
          </a:xfrm>
        </p:spPr>
        <p:txBody>
          <a:bodyPr anchor="b">
            <a:normAutofit/>
          </a:bodyPr>
          <a:lstStyle>
            <a:lvl1pPr algn="ctr">
              <a:lnSpc>
                <a:spcPct val="85000"/>
              </a:lnSpc>
              <a:defRPr sz="7200" b="1" cap="all" baseline="0">
                <a:solidFill>
                  <a:srgbClr val="FFFFFF"/>
                </a:solidFill>
              </a:defRPr>
            </a:lvl1pPr>
          </a:lstStyle>
          <a:p>
            <a:r>
              <a:rPr lang="en-US"/>
              <a:t>Click to edit Master title style</a:t>
            </a:r>
            <a:endParaRPr lang="en-US" dirty="0"/>
          </a:p>
        </p:txBody>
      </p:sp>
      <p:sp>
        <p:nvSpPr>
          <p:cNvPr id="1048629" name="Subtitle 2"/>
          <p:cNvSpPr>
            <a:spLocks noGrp="1"/>
          </p:cNvSpPr>
          <p:nvPr>
            <p:ph type="subTitle" idx="1"/>
          </p:nvPr>
        </p:nvSpPr>
        <p:spPr>
          <a:xfrm>
            <a:off x="1709530" y="3869634"/>
            <a:ext cx="8767860" cy="1388165"/>
          </a:xfrm>
        </p:spPr>
        <p:txBody>
          <a:bodyPr>
            <a:normAutofit/>
          </a:bodyPr>
          <a:lstStyle>
            <a:lvl1pPr marL="0" indent="0" algn="ctr">
              <a:buNone/>
              <a:defRPr sz="2200">
                <a:solidFill>
                  <a:srgbClr val="FFFFFF"/>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1048630" name="Date Placeholder 3"/>
          <p:cNvSpPr>
            <a:spLocks noGrp="1"/>
          </p:cNvSpPr>
          <p:nvPr>
            <p:ph type="dt" sz="half" idx="10"/>
          </p:nvPr>
        </p:nvSpPr>
        <p:spPr/>
        <p:txBody>
          <a:bodyPr/>
          <a:lstStyle>
            <a:lvl1pPr>
              <a:defRPr>
                <a:solidFill>
                  <a:srgbClr val="FFFFFF"/>
                </a:solidFill>
              </a:defRPr>
            </a:lvl1pPr>
          </a:lstStyle>
          <a:p>
            <a:fld id="{705146A6-B9C7-4AF8-B98A-0183F8DEB280}" type="datetimeFigureOut">
              <a:rPr lang="en-US" smtClean="0"/>
              <a:pPr/>
              <a:t>4/15/2024</a:t>
            </a:fld>
            <a:endParaRPr lang="en-US"/>
          </a:p>
        </p:txBody>
      </p:sp>
      <p:sp>
        <p:nvSpPr>
          <p:cNvPr id="1048631" name="Footer Placeholder 4"/>
          <p:cNvSpPr>
            <a:spLocks noGrp="1"/>
          </p:cNvSpPr>
          <p:nvPr>
            <p:ph type="ftr" sz="quarter" idx="11"/>
          </p:nvPr>
        </p:nvSpPr>
        <p:spPr/>
        <p:txBody>
          <a:bodyPr/>
          <a:lstStyle>
            <a:lvl1pPr>
              <a:defRPr>
                <a:solidFill>
                  <a:srgbClr val="FFFFFF"/>
                </a:solidFill>
              </a:defRPr>
            </a:lvl1pPr>
          </a:lstStyle>
          <a:p>
            <a:endParaRPr lang="en-US"/>
          </a:p>
        </p:txBody>
      </p:sp>
      <p:sp>
        <p:nvSpPr>
          <p:cNvPr id="1048632" name="Slide Number Placeholder 5"/>
          <p:cNvSpPr>
            <a:spLocks noGrp="1"/>
          </p:cNvSpPr>
          <p:nvPr>
            <p:ph type="sldNum" sz="quarter" idx="12"/>
          </p:nvPr>
        </p:nvSpPr>
        <p:spPr/>
        <p:txBody>
          <a:bodyPr/>
          <a:lstStyle>
            <a:lvl1pPr>
              <a:defRPr>
                <a:solidFill>
                  <a:srgbClr val="FFFFFF"/>
                </a:solidFill>
              </a:defRPr>
            </a:lvl1pPr>
          </a:lstStyle>
          <a:p>
            <a:fld id="{CB2D7924-4BE5-4B8C-A662-6DFD747D84D4}" type="slidenum">
              <a:rPr lang="en-US" smtClean="0"/>
              <a:pPr/>
              <a:t>‹#›</a:t>
            </a:fld>
            <a:endParaRPr lang="en-US"/>
          </a:p>
        </p:txBody>
      </p:sp>
      <p:cxnSp>
        <p:nvCxnSpPr>
          <p:cNvPr id="3145728" name="Straight Connector 7"/>
          <p:cNvCxnSpPr>
            <a:cxnSpLocks/>
          </p:cNvCxnSpPr>
          <p:nvPr/>
        </p:nvCxnSpPr>
        <p:spPr>
          <a:xfrm>
            <a:off x="1978660" y="3733800"/>
            <a:ext cx="8229601"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048648" name="Title 1"/>
          <p:cNvSpPr>
            <a:spLocks noGrp="1"/>
          </p:cNvSpPr>
          <p:nvPr>
            <p:ph type="title"/>
          </p:nvPr>
        </p:nvSpPr>
        <p:spPr/>
        <p:txBody>
          <a:bodyPr/>
          <a:lstStyle/>
          <a:p>
            <a:r>
              <a:rPr lang="en-US"/>
              <a:t>Click to edit Master title style</a:t>
            </a:r>
            <a:endParaRPr lang="en-US" dirty="0"/>
          </a:p>
        </p:txBody>
      </p:sp>
      <p:sp>
        <p:nvSpPr>
          <p:cNvPr id="1048649"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48650" name="Date Placeholder 3"/>
          <p:cNvSpPr>
            <a:spLocks noGrp="1"/>
          </p:cNvSpPr>
          <p:nvPr>
            <p:ph type="dt" sz="half" idx="10"/>
          </p:nvPr>
        </p:nvSpPr>
        <p:spPr/>
        <p:txBody>
          <a:bodyPr/>
          <a:lstStyle/>
          <a:p>
            <a:fld id="{705146A6-B9C7-4AF8-B98A-0183F8DEB280}" type="datetimeFigureOut">
              <a:rPr lang="en-US" smtClean="0"/>
              <a:pPr/>
              <a:t>4/15/2024</a:t>
            </a:fld>
            <a:endParaRPr lang="en-US"/>
          </a:p>
        </p:txBody>
      </p:sp>
      <p:sp>
        <p:nvSpPr>
          <p:cNvPr id="1048651" name="Footer Placeholder 4"/>
          <p:cNvSpPr>
            <a:spLocks noGrp="1"/>
          </p:cNvSpPr>
          <p:nvPr>
            <p:ph type="ftr" sz="quarter" idx="11"/>
          </p:nvPr>
        </p:nvSpPr>
        <p:spPr/>
        <p:txBody>
          <a:bodyPr/>
          <a:lstStyle/>
          <a:p>
            <a:endParaRPr lang="en-US"/>
          </a:p>
        </p:txBody>
      </p:sp>
      <p:sp>
        <p:nvSpPr>
          <p:cNvPr id="1048652" name="Slide Number Placeholder 5"/>
          <p:cNvSpPr>
            <a:spLocks noGrp="1"/>
          </p:cNvSpPr>
          <p:nvPr>
            <p:ph type="sldNum" sz="quarter" idx="12"/>
          </p:nvPr>
        </p:nvSpPr>
        <p:spPr/>
        <p:txBody>
          <a:bodyPr/>
          <a:lstStyle/>
          <a:p>
            <a:fld id="{CB2D7924-4BE5-4B8C-A662-6DFD747D84D4}"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048637" name="Vertical Title 1"/>
          <p:cNvSpPr>
            <a:spLocks noGrp="1"/>
          </p:cNvSpPr>
          <p:nvPr>
            <p:ph type="title" orient="vert"/>
          </p:nvPr>
        </p:nvSpPr>
        <p:spPr>
          <a:xfrm>
            <a:off x="8724900" y="762000"/>
            <a:ext cx="2324100" cy="5410200"/>
          </a:xfrm>
        </p:spPr>
        <p:txBody>
          <a:bodyPr vert="eaVert"/>
          <a:lstStyle/>
          <a:p>
            <a:r>
              <a:rPr lang="en-US"/>
              <a:t>Click to edit Master title style</a:t>
            </a:r>
            <a:endParaRPr lang="en-US" dirty="0"/>
          </a:p>
        </p:txBody>
      </p:sp>
      <p:sp>
        <p:nvSpPr>
          <p:cNvPr id="1048638" name="Vertical Text Placeholder 2"/>
          <p:cNvSpPr>
            <a:spLocks noGrp="1"/>
          </p:cNvSpPr>
          <p:nvPr>
            <p:ph type="body" orient="vert" idx="1"/>
          </p:nvPr>
        </p:nvSpPr>
        <p:spPr>
          <a:xfrm>
            <a:off x="1143000" y="762000"/>
            <a:ext cx="74295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48639" name="Date Placeholder 3"/>
          <p:cNvSpPr>
            <a:spLocks noGrp="1"/>
          </p:cNvSpPr>
          <p:nvPr>
            <p:ph type="dt" sz="half" idx="10"/>
          </p:nvPr>
        </p:nvSpPr>
        <p:spPr/>
        <p:txBody>
          <a:bodyPr/>
          <a:lstStyle/>
          <a:p>
            <a:fld id="{705146A6-B9C7-4AF8-B98A-0183F8DEB280}" type="datetimeFigureOut">
              <a:rPr lang="en-US" smtClean="0"/>
              <a:pPr/>
              <a:t>4/15/2024</a:t>
            </a:fld>
            <a:endParaRPr lang="en-US"/>
          </a:p>
        </p:txBody>
      </p:sp>
      <p:sp>
        <p:nvSpPr>
          <p:cNvPr id="1048640" name="Footer Placeholder 4"/>
          <p:cNvSpPr>
            <a:spLocks noGrp="1"/>
          </p:cNvSpPr>
          <p:nvPr>
            <p:ph type="ftr" sz="quarter" idx="11"/>
          </p:nvPr>
        </p:nvSpPr>
        <p:spPr/>
        <p:txBody>
          <a:bodyPr/>
          <a:lstStyle/>
          <a:p>
            <a:endParaRPr lang="en-US"/>
          </a:p>
        </p:txBody>
      </p:sp>
      <p:sp>
        <p:nvSpPr>
          <p:cNvPr id="1048641" name="Slide Number Placeholder 5"/>
          <p:cNvSpPr>
            <a:spLocks noGrp="1"/>
          </p:cNvSpPr>
          <p:nvPr>
            <p:ph type="sldNum" sz="quarter" idx="12"/>
          </p:nvPr>
        </p:nvSpPr>
        <p:spPr/>
        <p:txBody>
          <a:bodyPr/>
          <a:lstStyle/>
          <a:p>
            <a:fld id="{CB2D7924-4BE5-4B8C-A662-6DFD747D84D4}"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048592" name="Title 1"/>
          <p:cNvSpPr>
            <a:spLocks noGrp="1"/>
          </p:cNvSpPr>
          <p:nvPr>
            <p:ph type="title"/>
          </p:nvPr>
        </p:nvSpPr>
        <p:spPr/>
        <p:txBody>
          <a:bodyPr/>
          <a:lstStyle/>
          <a:p>
            <a:r>
              <a:rPr lang="en-US"/>
              <a:t>Click to edit Master title style</a:t>
            </a:r>
            <a:endParaRPr lang="en-US" dirty="0"/>
          </a:p>
        </p:txBody>
      </p:sp>
      <p:sp>
        <p:nvSpPr>
          <p:cNvPr id="104859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48594" name="Date Placeholder 3"/>
          <p:cNvSpPr>
            <a:spLocks noGrp="1"/>
          </p:cNvSpPr>
          <p:nvPr>
            <p:ph type="dt" sz="half" idx="10"/>
          </p:nvPr>
        </p:nvSpPr>
        <p:spPr/>
        <p:txBody>
          <a:bodyPr/>
          <a:lstStyle/>
          <a:p>
            <a:fld id="{705146A6-B9C7-4AF8-B98A-0183F8DEB280}" type="datetimeFigureOut">
              <a:rPr lang="en-US" smtClean="0"/>
              <a:pPr/>
              <a:t>4/15/2024</a:t>
            </a:fld>
            <a:endParaRPr lang="en-US"/>
          </a:p>
        </p:txBody>
      </p:sp>
      <p:sp>
        <p:nvSpPr>
          <p:cNvPr id="1048595" name="Footer Placeholder 4"/>
          <p:cNvSpPr>
            <a:spLocks noGrp="1"/>
          </p:cNvSpPr>
          <p:nvPr>
            <p:ph type="ftr" sz="quarter" idx="11"/>
          </p:nvPr>
        </p:nvSpPr>
        <p:spPr/>
        <p:txBody>
          <a:bodyPr/>
          <a:lstStyle/>
          <a:p>
            <a:endParaRPr lang="en-US"/>
          </a:p>
        </p:txBody>
      </p:sp>
      <p:sp>
        <p:nvSpPr>
          <p:cNvPr id="1048596" name="Slide Number Placeholder 5"/>
          <p:cNvSpPr>
            <a:spLocks noGrp="1"/>
          </p:cNvSpPr>
          <p:nvPr>
            <p:ph type="sldNum" sz="quarter" idx="12"/>
          </p:nvPr>
        </p:nvSpPr>
        <p:spPr/>
        <p:txBody>
          <a:bodyPr/>
          <a:lstStyle/>
          <a:p>
            <a:fld id="{CB2D7924-4BE5-4B8C-A662-6DFD747D84D4}"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48653" name="Title 1"/>
          <p:cNvSpPr>
            <a:spLocks noGrp="1"/>
          </p:cNvSpPr>
          <p:nvPr>
            <p:ph type="title"/>
          </p:nvPr>
        </p:nvSpPr>
        <p:spPr>
          <a:xfrm>
            <a:off x="1106424" y="1173575"/>
            <a:ext cx="9966960" cy="2926080"/>
          </a:xfrm>
        </p:spPr>
        <p:txBody>
          <a:bodyPr anchor="b">
            <a:noAutofit/>
          </a:bodyPr>
          <a:lstStyle>
            <a:lvl1pPr algn="ctr">
              <a:lnSpc>
                <a:spcPct val="85000"/>
              </a:lnSpc>
              <a:defRPr sz="7200" b="0" cap="all" baseline="0"/>
            </a:lvl1pPr>
          </a:lstStyle>
          <a:p>
            <a:r>
              <a:rPr lang="en-US"/>
              <a:t>Click to edit Master title style</a:t>
            </a:r>
            <a:endParaRPr lang="en-US" dirty="0"/>
          </a:p>
        </p:txBody>
      </p:sp>
      <p:sp>
        <p:nvSpPr>
          <p:cNvPr id="1048654" name="Text Placeholder 2"/>
          <p:cNvSpPr>
            <a:spLocks noGrp="1"/>
          </p:cNvSpPr>
          <p:nvPr>
            <p:ph type="body" idx="1"/>
          </p:nvPr>
        </p:nvSpPr>
        <p:spPr>
          <a:xfrm>
            <a:off x="1709928" y="4154520"/>
            <a:ext cx="8769096" cy="1363806"/>
          </a:xfrm>
        </p:spPr>
        <p:txBody>
          <a:bodyPr anchor="t">
            <a:normAutofit/>
          </a:bodyPr>
          <a:lstStyle>
            <a:lvl1pPr marL="0" indent="0" algn="ctr">
              <a:buNone/>
              <a:defRPr sz="2200">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1048655" name="Date Placeholder 3"/>
          <p:cNvSpPr>
            <a:spLocks noGrp="1"/>
          </p:cNvSpPr>
          <p:nvPr>
            <p:ph type="dt" sz="half" idx="10"/>
          </p:nvPr>
        </p:nvSpPr>
        <p:spPr/>
        <p:txBody>
          <a:bodyPr/>
          <a:lstStyle/>
          <a:p>
            <a:fld id="{705146A6-B9C7-4AF8-B98A-0183F8DEB280}" type="datetimeFigureOut">
              <a:rPr lang="en-US" smtClean="0"/>
              <a:pPr/>
              <a:t>4/15/2024</a:t>
            </a:fld>
            <a:endParaRPr lang="en-US"/>
          </a:p>
        </p:txBody>
      </p:sp>
      <p:sp>
        <p:nvSpPr>
          <p:cNvPr id="1048656" name="Footer Placeholder 4"/>
          <p:cNvSpPr>
            <a:spLocks noGrp="1"/>
          </p:cNvSpPr>
          <p:nvPr>
            <p:ph type="ftr" sz="quarter" idx="11"/>
          </p:nvPr>
        </p:nvSpPr>
        <p:spPr/>
        <p:txBody>
          <a:bodyPr/>
          <a:lstStyle/>
          <a:p>
            <a:endParaRPr lang="en-US"/>
          </a:p>
        </p:txBody>
      </p:sp>
      <p:sp>
        <p:nvSpPr>
          <p:cNvPr id="1048657" name="Slide Number Placeholder 5"/>
          <p:cNvSpPr>
            <a:spLocks noGrp="1"/>
          </p:cNvSpPr>
          <p:nvPr>
            <p:ph type="sldNum" sz="quarter" idx="12"/>
          </p:nvPr>
        </p:nvSpPr>
        <p:spPr/>
        <p:txBody>
          <a:bodyPr/>
          <a:lstStyle/>
          <a:p>
            <a:fld id="{CB2D7924-4BE5-4B8C-A662-6DFD747D84D4}" type="slidenum">
              <a:rPr lang="en-US" smtClean="0"/>
              <a:pPr/>
              <a:t>‹#›</a:t>
            </a:fld>
            <a:endParaRPr lang="en-US"/>
          </a:p>
        </p:txBody>
      </p:sp>
      <p:cxnSp>
        <p:nvCxnSpPr>
          <p:cNvPr id="3145729" name="Straight Connector 6"/>
          <p:cNvCxnSpPr>
            <a:cxnSpLocks/>
          </p:cNvCxnSpPr>
          <p:nvPr/>
        </p:nvCxnSpPr>
        <p:spPr>
          <a:xfrm>
            <a:off x="1981200" y="4020408"/>
            <a:ext cx="8229601"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048658" name="Title 7"/>
          <p:cNvSpPr>
            <a:spLocks noGrp="1"/>
          </p:cNvSpPr>
          <p:nvPr>
            <p:ph type="title"/>
          </p:nvPr>
        </p:nvSpPr>
        <p:spPr/>
        <p:txBody>
          <a:bodyPr/>
          <a:lstStyle/>
          <a:p>
            <a:r>
              <a:rPr lang="en-US"/>
              <a:t>Click to edit Master title style</a:t>
            </a:r>
            <a:endParaRPr lang="en-US" dirty="0"/>
          </a:p>
        </p:txBody>
      </p:sp>
      <p:sp>
        <p:nvSpPr>
          <p:cNvPr id="1048659" name="Content Placeholder 2"/>
          <p:cNvSpPr>
            <a:spLocks noGrp="1"/>
          </p:cNvSpPr>
          <p:nvPr>
            <p:ph sz="half" idx="1"/>
          </p:nvPr>
        </p:nvSpPr>
        <p:spPr>
          <a:xfrm>
            <a:off x="1143000" y="2057399"/>
            <a:ext cx="4754880" cy="40233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48660" name="Content Placeholder 3"/>
          <p:cNvSpPr>
            <a:spLocks noGrp="1"/>
          </p:cNvSpPr>
          <p:nvPr>
            <p:ph sz="half" idx="2"/>
          </p:nvPr>
        </p:nvSpPr>
        <p:spPr>
          <a:xfrm>
            <a:off x="6267612" y="2057400"/>
            <a:ext cx="4754880" cy="40233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48661" name="Date Placeholder 4"/>
          <p:cNvSpPr>
            <a:spLocks noGrp="1"/>
          </p:cNvSpPr>
          <p:nvPr>
            <p:ph type="dt" sz="half" idx="10"/>
          </p:nvPr>
        </p:nvSpPr>
        <p:spPr/>
        <p:txBody>
          <a:bodyPr/>
          <a:lstStyle/>
          <a:p>
            <a:fld id="{705146A6-B9C7-4AF8-B98A-0183F8DEB280}" type="datetimeFigureOut">
              <a:rPr lang="en-US" smtClean="0"/>
              <a:pPr/>
              <a:t>4/15/2024</a:t>
            </a:fld>
            <a:endParaRPr lang="en-US"/>
          </a:p>
        </p:txBody>
      </p:sp>
      <p:sp>
        <p:nvSpPr>
          <p:cNvPr id="1048662" name="Footer Placeholder 5"/>
          <p:cNvSpPr>
            <a:spLocks noGrp="1"/>
          </p:cNvSpPr>
          <p:nvPr>
            <p:ph type="ftr" sz="quarter" idx="11"/>
          </p:nvPr>
        </p:nvSpPr>
        <p:spPr/>
        <p:txBody>
          <a:bodyPr/>
          <a:lstStyle/>
          <a:p>
            <a:endParaRPr lang="en-US"/>
          </a:p>
        </p:txBody>
      </p:sp>
      <p:sp>
        <p:nvSpPr>
          <p:cNvPr id="1048663" name="Slide Number Placeholder 6"/>
          <p:cNvSpPr>
            <a:spLocks noGrp="1"/>
          </p:cNvSpPr>
          <p:nvPr>
            <p:ph type="sldNum" sz="quarter" idx="12"/>
          </p:nvPr>
        </p:nvSpPr>
        <p:spPr/>
        <p:txBody>
          <a:bodyPr/>
          <a:lstStyle/>
          <a:p>
            <a:fld id="{CB2D7924-4BE5-4B8C-A662-6DFD747D84D4}"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48664" name="Title 9"/>
          <p:cNvSpPr>
            <a:spLocks noGrp="1"/>
          </p:cNvSpPr>
          <p:nvPr>
            <p:ph type="title"/>
          </p:nvPr>
        </p:nvSpPr>
        <p:spPr/>
        <p:txBody>
          <a:bodyPr/>
          <a:lstStyle/>
          <a:p>
            <a:r>
              <a:rPr lang="en-US"/>
              <a:t>Click to edit Master title style</a:t>
            </a:r>
            <a:endParaRPr lang="en-US" dirty="0"/>
          </a:p>
        </p:txBody>
      </p:sp>
      <p:sp>
        <p:nvSpPr>
          <p:cNvPr id="1048665" name="Text Placeholder 2"/>
          <p:cNvSpPr>
            <a:spLocks noGrp="1"/>
          </p:cNvSpPr>
          <p:nvPr>
            <p:ph type="body" idx="1"/>
          </p:nvPr>
        </p:nvSpPr>
        <p:spPr>
          <a:xfrm>
            <a:off x="1143000" y="2001511"/>
            <a:ext cx="4754880" cy="777240"/>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48666" name="Content Placeholder 3"/>
          <p:cNvSpPr>
            <a:spLocks noGrp="1"/>
          </p:cNvSpPr>
          <p:nvPr>
            <p:ph sz="half" idx="2"/>
          </p:nvPr>
        </p:nvSpPr>
        <p:spPr>
          <a:xfrm>
            <a:off x="1143000" y="2721483"/>
            <a:ext cx="4754880" cy="338328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48667" name="Text Placeholder 4"/>
          <p:cNvSpPr>
            <a:spLocks noGrp="1"/>
          </p:cNvSpPr>
          <p:nvPr>
            <p:ph type="body" sz="quarter" idx="3"/>
          </p:nvPr>
        </p:nvSpPr>
        <p:spPr>
          <a:xfrm>
            <a:off x="6269173" y="1999032"/>
            <a:ext cx="4754880" cy="777240"/>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48668" name="Content Placeholder 5"/>
          <p:cNvSpPr>
            <a:spLocks noGrp="1"/>
          </p:cNvSpPr>
          <p:nvPr>
            <p:ph sz="quarter" idx="4"/>
          </p:nvPr>
        </p:nvSpPr>
        <p:spPr>
          <a:xfrm>
            <a:off x="6269173" y="2719322"/>
            <a:ext cx="4754880" cy="338328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48669" name="Date Placeholder 6"/>
          <p:cNvSpPr>
            <a:spLocks noGrp="1"/>
          </p:cNvSpPr>
          <p:nvPr>
            <p:ph type="dt" sz="half" idx="10"/>
          </p:nvPr>
        </p:nvSpPr>
        <p:spPr/>
        <p:txBody>
          <a:bodyPr/>
          <a:lstStyle/>
          <a:p>
            <a:fld id="{705146A6-B9C7-4AF8-B98A-0183F8DEB280}" type="datetimeFigureOut">
              <a:rPr lang="en-US" smtClean="0"/>
              <a:pPr/>
              <a:t>4/15/2024</a:t>
            </a:fld>
            <a:endParaRPr lang="en-US"/>
          </a:p>
        </p:txBody>
      </p:sp>
      <p:sp>
        <p:nvSpPr>
          <p:cNvPr id="1048670" name="Footer Placeholder 7"/>
          <p:cNvSpPr>
            <a:spLocks noGrp="1"/>
          </p:cNvSpPr>
          <p:nvPr>
            <p:ph type="ftr" sz="quarter" idx="11"/>
          </p:nvPr>
        </p:nvSpPr>
        <p:spPr/>
        <p:txBody>
          <a:bodyPr/>
          <a:lstStyle/>
          <a:p>
            <a:endParaRPr lang="en-US"/>
          </a:p>
        </p:txBody>
      </p:sp>
      <p:sp>
        <p:nvSpPr>
          <p:cNvPr id="1048671" name="Slide Number Placeholder 8"/>
          <p:cNvSpPr>
            <a:spLocks noGrp="1"/>
          </p:cNvSpPr>
          <p:nvPr>
            <p:ph type="sldNum" sz="quarter" idx="12"/>
          </p:nvPr>
        </p:nvSpPr>
        <p:spPr/>
        <p:txBody>
          <a:bodyPr/>
          <a:lstStyle/>
          <a:p>
            <a:fld id="{CB2D7924-4BE5-4B8C-A662-6DFD747D84D4}"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048633" name="Title 1"/>
          <p:cNvSpPr>
            <a:spLocks noGrp="1"/>
          </p:cNvSpPr>
          <p:nvPr>
            <p:ph type="title"/>
          </p:nvPr>
        </p:nvSpPr>
        <p:spPr/>
        <p:txBody>
          <a:bodyPr/>
          <a:lstStyle/>
          <a:p>
            <a:r>
              <a:rPr lang="en-US"/>
              <a:t>Click to edit Master title style</a:t>
            </a:r>
            <a:endParaRPr lang="en-US" dirty="0"/>
          </a:p>
        </p:txBody>
      </p:sp>
      <p:sp>
        <p:nvSpPr>
          <p:cNvPr id="1048634" name="Date Placeholder 2"/>
          <p:cNvSpPr>
            <a:spLocks noGrp="1"/>
          </p:cNvSpPr>
          <p:nvPr>
            <p:ph type="dt" sz="half" idx="10"/>
          </p:nvPr>
        </p:nvSpPr>
        <p:spPr/>
        <p:txBody>
          <a:bodyPr/>
          <a:lstStyle/>
          <a:p>
            <a:fld id="{705146A6-B9C7-4AF8-B98A-0183F8DEB280}" type="datetimeFigureOut">
              <a:rPr lang="en-US" smtClean="0"/>
              <a:pPr/>
              <a:t>4/15/2024</a:t>
            </a:fld>
            <a:endParaRPr lang="en-US"/>
          </a:p>
        </p:txBody>
      </p:sp>
      <p:sp>
        <p:nvSpPr>
          <p:cNvPr id="1048635" name="Footer Placeholder 3"/>
          <p:cNvSpPr>
            <a:spLocks noGrp="1"/>
          </p:cNvSpPr>
          <p:nvPr>
            <p:ph type="ftr" sz="quarter" idx="11"/>
          </p:nvPr>
        </p:nvSpPr>
        <p:spPr/>
        <p:txBody>
          <a:bodyPr/>
          <a:lstStyle/>
          <a:p>
            <a:endParaRPr lang="en-US"/>
          </a:p>
        </p:txBody>
      </p:sp>
      <p:sp>
        <p:nvSpPr>
          <p:cNvPr id="1048636" name="Slide Number Placeholder 4"/>
          <p:cNvSpPr>
            <a:spLocks noGrp="1"/>
          </p:cNvSpPr>
          <p:nvPr>
            <p:ph type="sldNum" sz="quarter" idx="12"/>
          </p:nvPr>
        </p:nvSpPr>
        <p:spPr/>
        <p:txBody>
          <a:bodyPr/>
          <a:lstStyle/>
          <a:p>
            <a:fld id="{CB2D7924-4BE5-4B8C-A662-6DFD747D84D4}"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048582" name="Date Placeholder 1"/>
          <p:cNvSpPr>
            <a:spLocks noGrp="1"/>
          </p:cNvSpPr>
          <p:nvPr>
            <p:ph type="dt" sz="half" idx="10"/>
          </p:nvPr>
        </p:nvSpPr>
        <p:spPr/>
        <p:txBody>
          <a:bodyPr/>
          <a:lstStyle/>
          <a:p>
            <a:fld id="{705146A6-B9C7-4AF8-B98A-0183F8DEB280}" type="datetimeFigureOut">
              <a:rPr lang="en-US" smtClean="0"/>
              <a:pPr/>
              <a:t>4/15/2024</a:t>
            </a:fld>
            <a:endParaRPr lang="en-US"/>
          </a:p>
        </p:txBody>
      </p:sp>
      <p:sp>
        <p:nvSpPr>
          <p:cNvPr id="1048583" name="Footer Placeholder 2"/>
          <p:cNvSpPr>
            <a:spLocks noGrp="1"/>
          </p:cNvSpPr>
          <p:nvPr>
            <p:ph type="ftr" sz="quarter" idx="11"/>
          </p:nvPr>
        </p:nvSpPr>
        <p:spPr/>
        <p:txBody>
          <a:bodyPr/>
          <a:lstStyle/>
          <a:p>
            <a:endParaRPr lang="en-US"/>
          </a:p>
        </p:txBody>
      </p:sp>
      <p:sp>
        <p:nvSpPr>
          <p:cNvPr id="1048584" name="Slide Number Placeholder 3"/>
          <p:cNvSpPr>
            <a:spLocks noGrp="1"/>
          </p:cNvSpPr>
          <p:nvPr>
            <p:ph type="sldNum" sz="quarter" idx="12"/>
          </p:nvPr>
        </p:nvSpPr>
        <p:spPr/>
        <p:txBody>
          <a:bodyPr/>
          <a:lstStyle/>
          <a:p>
            <a:fld id="{CB2D7924-4BE5-4B8C-A662-6DFD747D84D4}"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048672" name="Title 1"/>
          <p:cNvSpPr>
            <a:spLocks noGrp="1"/>
          </p:cNvSpPr>
          <p:nvPr>
            <p:ph type="title"/>
          </p:nvPr>
        </p:nvSpPr>
        <p:spPr>
          <a:xfrm>
            <a:off x="1143000" y="1097280"/>
            <a:ext cx="3931920" cy="1737360"/>
          </a:xfrm>
        </p:spPr>
        <p:txBody>
          <a:bodyPr anchor="b">
            <a:noAutofit/>
          </a:bodyPr>
          <a:lstStyle>
            <a:lvl1pPr>
              <a:lnSpc>
                <a:spcPct val="90000"/>
              </a:lnSpc>
              <a:defRPr sz="4000" b="0"/>
            </a:lvl1pPr>
          </a:lstStyle>
          <a:p>
            <a:r>
              <a:rPr lang="en-US"/>
              <a:t>Click to edit Master title style</a:t>
            </a:r>
            <a:endParaRPr lang="en-US" dirty="0"/>
          </a:p>
        </p:txBody>
      </p:sp>
      <p:sp>
        <p:nvSpPr>
          <p:cNvPr id="1048673" name="Content Placeholder 2"/>
          <p:cNvSpPr>
            <a:spLocks noGrp="1"/>
          </p:cNvSpPr>
          <p:nvPr>
            <p:ph idx="1"/>
          </p:nvPr>
        </p:nvSpPr>
        <p:spPr>
          <a:xfrm>
            <a:off x="5852159" y="1097280"/>
            <a:ext cx="5212080" cy="46634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48674" name="Text Placeholder 3"/>
          <p:cNvSpPr>
            <a:spLocks noGrp="1"/>
          </p:cNvSpPr>
          <p:nvPr>
            <p:ph type="body" sz="half" idx="2"/>
          </p:nvPr>
        </p:nvSpPr>
        <p:spPr>
          <a:xfrm>
            <a:off x="1143000" y="2834640"/>
            <a:ext cx="3931920" cy="3017520"/>
          </a:xfrm>
        </p:spPr>
        <p:txBody>
          <a:bodyPr>
            <a:normAutofit/>
          </a:bodyPr>
          <a:lstStyle>
            <a:lvl1pPr marL="0" indent="0">
              <a:lnSpc>
                <a:spcPct val="100000"/>
              </a:lnSpc>
              <a:spcBef>
                <a:spcPts val="1000"/>
              </a:spcBef>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48675" name="Date Placeholder 4"/>
          <p:cNvSpPr>
            <a:spLocks noGrp="1"/>
          </p:cNvSpPr>
          <p:nvPr>
            <p:ph type="dt" sz="half" idx="10"/>
          </p:nvPr>
        </p:nvSpPr>
        <p:spPr/>
        <p:txBody>
          <a:bodyPr/>
          <a:lstStyle/>
          <a:p>
            <a:fld id="{705146A6-B9C7-4AF8-B98A-0183F8DEB280}" type="datetimeFigureOut">
              <a:rPr lang="en-US" smtClean="0"/>
              <a:pPr/>
              <a:t>4/15/2024</a:t>
            </a:fld>
            <a:endParaRPr lang="en-US"/>
          </a:p>
        </p:txBody>
      </p:sp>
      <p:sp>
        <p:nvSpPr>
          <p:cNvPr id="1048676" name="Footer Placeholder 5"/>
          <p:cNvSpPr>
            <a:spLocks noGrp="1"/>
          </p:cNvSpPr>
          <p:nvPr>
            <p:ph type="ftr" sz="quarter" idx="11"/>
          </p:nvPr>
        </p:nvSpPr>
        <p:spPr/>
        <p:txBody>
          <a:bodyPr/>
          <a:lstStyle/>
          <a:p>
            <a:endParaRPr lang="en-US"/>
          </a:p>
        </p:txBody>
      </p:sp>
      <p:sp>
        <p:nvSpPr>
          <p:cNvPr id="1048677" name="Slide Number Placeholder 6"/>
          <p:cNvSpPr>
            <a:spLocks noGrp="1"/>
          </p:cNvSpPr>
          <p:nvPr>
            <p:ph type="sldNum" sz="quarter" idx="12"/>
          </p:nvPr>
        </p:nvSpPr>
        <p:spPr/>
        <p:txBody>
          <a:bodyPr/>
          <a:lstStyle/>
          <a:p>
            <a:fld id="{CB2D7924-4BE5-4B8C-A662-6DFD747D84D4}"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048642" name="Title 1"/>
          <p:cNvSpPr>
            <a:spLocks noGrp="1"/>
          </p:cNvSpPr>
          <p:nvPr>
            <p:ph type="title"/>
          </p:nvPr>
        </p:nvSpPr>
        <p:spPr>
          <a:xfrm>
            <a:off x="1143000" y="1097280"/>
            <a:ext cx="3931920" cy="1737360"/>
          </a:xfrm>
        </p:spPr>
        <p:txBody>
          <a:bodyPr anchor="b">
            <a:noAutofit/>
          </a:bodyPr>
          <a:lstStyle>
            <a:lvl1pPr>
              <a:lnSpc>
                <a:spcPct val="90000"/>
              </a:lnSpc>
              <a:defRPr sz="4000" b="0"/>
            </a:lvl1pPr>
          </a:lstStyle>
          <a:p>
            <a:r>
              <a:rPr lang="en-US"/>
              <a:t>Click to edit Master title style</a:t>
            </a:r>
            <a:endParaRPr lang="en-US" dirty="0"/>
          </a:p>
        </p:txBody>
      </p:sp>
      <p:sp>
        <p:nvSpPr>
          <p:cNvPr id="1048643" name="Picture Placeholder 2"/>
          <p:cNvSpPr>
            <a:spLocks noGrp="1" noChangeAspect="1"/>
          </p:cNvSpPr>
          <p:nvPr>
            <p:ph type="pic" idx="1"/>
          </p:nvPr>
        </p:nvSpPr>
        <p:spPr>
          <a:xfrm>
            <a:off x="5413248" y="1069847"/>
            <a:ext cx="6099048" cy="4800600"/>
          </a:xfrm>
        </p:spPr>
        <p:txBody>
          <a:bodyPr lIns="274320" tIns="182880" anchor="t">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1048644" name="Text Placeholder 3"/>
          <p:cNvSpPr>
            <a:spLocks noGrp="1"/>
          </p:cNvSpPr>
          <p:nvPr>
            <p:ph type="body" sz="half" idx="2"/>
          </p:nvPr>
        </p:nvSpPr>
        <p:spPr>
          <a:xfrm>
            <a:off x="1143000" y="2834640"/>
            <a:ext cx="3931920" cy="2880360"/>
          </a:xfrm>
        </p:spPr>
        <p:txBody>
          <a:bodyPr>
            <a:normAutofit/>
          </a:bodyPr>
          <a:lstStyle>
            <a:lvl1pPr marL="0" indent="0">
              <a:lnSpc>
                <a:spcPct val="100000"/>
              </a:lnSpc>
              <a:spcBef>
                <a:spcPts val="1000"/>
              </a:spcBef>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48645" name="Date Placeholder 4"/>
          <p:cNvSpPr>
            <a:spLocks noGrp="1"/>
          </p:cNvSpPr>
          <p:nvPr>
            <p:ph type="dt" sz="half" idx="10"/>
          </p:nvPr>
        </p:nvSpPr>
        <p:spPr/>
        <p:txBody>
          <a:bodyPr/>
          <a:lstStyle/>
          <a:p>
            <a:fld id="{705146A6-B9C7-4AF8-B98A-0183F8DEB280}" type="datetimeFigureOut">
              <a:rPr lang="en-US" smtClean="0"/>
              <a:pPr/>
              <a:t>4/15/2024</a:t>
            </a:fld>
            <a:endParaRPr lang="en-US"/>
          </a:p>
        </p:txBody>
      </p:sp>
      <p:sp>
        <p:nvSpPr>
          <p:cNvPr id="1048646" name="Footer Placeholder 5"/>
          <p:cNvSpPr>
            <a:spLocks noGrp="1"/>
          </p:cNvSpPr>
          <p:nvPr>
            <p:ph type="ftr" sz="quarter" idx="11"/>
          </p:nvPr>
        </p:nvSpPr>
        <p:spPr/>
        <p:txBody>
          <a:bodyPr/>
          <a:lstStyle/>
          <a:p>
            <a:endParaRPr lang="en-US"/>
          </a:p>
        </p:txBody>
      </p:sp>
      <p:sp>
        <p:nvSpPr>
          <p:cNvPr id="1048647" name="Slide Number Placeholder 6"/>
          <p:cNvSpPr>
            <a:spLocks noGrp="1"/>
          </p:cNvSpPr>
          <p:nvPr>
            <p:ph type="sldNum" sz="quarter" idx="12"/>
          </p:nvPr>
        </p:nvSpPr>
        <p:spPr/>
        <p:txBody>
          <a:bodyPr/>
          <a:lstStyle/>
          <a:p>
            <a:fld id="{CB2D7924-4BE5-4B8C-A662-6DFD747D84D4}"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48576" name="Rectangle 6"/>
          <p:cNvSpPr>
            <a:spLocks noChangeAspect="1"/>
          </p:cNvSpPr>
          <p:nvPr/>
        </p:nvSpPr>
        <p:spPr>
          <a:xfrm>
            <a:off x="231140" y="243840"/>
            <a:ext cx="11724640" cy="637793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1048577" name="Title Placeholder 1"/>
          <p:cNvSpPr>
            <a:spLocks noGrp="1"/>
          </p:cNvSpPr>
          <p:nvPr>
            <p:ph type="title"/>
          </p:nvPr>
        </p:nvSpPr>
        <p:spPr>
          <a:xfrm>
            <a:off x="1143000" y="609600"/>
            <a:ext cx="9875520" cy="135636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1048578" name="Text Placeholder 2"/>
          <p:cNvSpPr>
            <a:spLocks noGrp="1"/>
          </p:cNvSpPr>
          <p:nvPr>
            <p:ph type="body" idx="1"/>
          </p:nvPr>
        </p:nvSpPr>
        <p:spPr>
          <a:xfrm>
            <a:off x="1143000" y="2057400"/>
            <a:ext cx="9872871" cy="40386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48579" name="Date Placeholder 3"/>
          <p:cNvSpPr>
            <a:spLocks noGrp="1"/>
          </p:cNvSpPr>
          <p:nvPr>
            <p:ph type="dt" sz="half" idx="2"/>
          </p:nvPr>
        </p:nvSpPr>
        <p:spPr>
          <a:xfrm>
            <a:off x="1142996" y="6223828"/>
            <a:ext cx="2329074" cy="365125"/>
          </a:xfrm>
          <a:prstGeom prst="rect">
            <a:avLst/>
          </a:prstGeom>
        </p:spPr>
        <p:txBody>
          <a:bodyPr vert="horz" lIns="91440" tIns="45720" rIns="91440" bIns="45720" rtlCol="0" anchor="ctr"/>
          <a:lstStyle>
            <a:lvl1pPr algn="l">
              <a:defRPr sz="1200">
                <a:solidFill>
                  <a:schemeClr val="accent1"/>
                </a:solidFill>
              </a:defRPr>
            </a:lvl1pPr>
          </a:lstStyle>
          <a:p>
            <a:fld id="{705146A6-B9C7-4AF8-B98A-0183F8DEB280}" type="datetimeFigureOut">
              <a:rPr lang="en-US" smtClean="0"/>
              <a:pPr/>
              <a:t>4/15/2024</a:t>
            </a:fld>
            <a:endParaRPr lang="en-US"/>
          </a:p>
        </p:txBody>
      </p:sp>
      <p:sp>
        <p:nvSpPr>
          <p:cNvPr id="1048580" name="Footer Placeholder 4"/>
          <p:cNvSpPr>
            <a:spLocks noGrp="1"/>
          </p:cNvSpPr>
          <p:nvPr>
            <p:ph type="ftr" sz="quarter" idx="3"/>
          </p:nvPr>
        </p:nvSpPr>
        <p:spPr>
          <a:xfrm>
            <a:off x="3949148" y="6223828"/>
            <a:ext cx="4717774" cy="365125"/>
          </a:xfrm>
          <a:prstGeom prst="rect">
            <a:avLst/>
          </a:prstGeom>
        </p:spPr>
        <p:txBody>
          <a:bodyPr vert="horz" lIns="91440" tIns="45720" rIns="91440" bIns="45720" rtlCol="0" anchor="ctr"/>
          <a:lstStyle>
            <a:lvl1pPr algn="ctr">
              <a:defRPr sz="1200">
                <a:solidFill>
                  <a:schemeClr val="accent1"/>
                </a:solidFill>
              </a:defRPr>
            </a:lvl1pPr>
          </a:lstStyle>
          <a:p>
            <a:endParaRPr lang="en-US"/>
          </a:p>
        </p:txBody>
      </p:sp>
      <p:sp>
        <p:nvSpPr>
          <p:cNvPr id="1048581" name="Slide Number Placeholder 5"/>
          <p:cNvSpPr>
            <a:spLocks noGrp="1"/>
          </p:cNvSpPr>
          <p:nvPr>
            <p:ph type="sldNum" sz="quarter" idx="4"/>
          </p:nvPr>
        </p:nvSpPr>
        <p:spPr>
          <a:xfrm>
            <a:off x="9329530" y="6223828"/>
            <a:ext cx="1706217" cy="365125"/>
          </a:xfrm>
          <a:prstGeom prst="rect">
            <a:avLst/>
          </a:prstGeom>
        </p:spPr>
        <p:txBody>
          <a:bodyPr vert="horz" lIns="91440" tIns="45720" rIns="91440" bIns="45720" rtlCol="0" anchor="ctr"/>
          <a:lstStyle>
            <a:lvl1pPr algn="r">
              <a:defRPr sz="1200">
                <a:solidFill>
                  <a:schemeClr val="accent1"/>
                </a:solidFill>
              </a:defRPr>
            </a:lvl1pPr>
          </a:lstStyle>
          <a:p>
            <a:fld id="{CB2D7924-4BE5-4B8C-A662-6DFD747D84D4}"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p:titleStyle>
    <p:body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85" name="TextBox 3"/>
          <p:cNvSpPr txBox="1"/>
          <p:nvPr/>
        </p:nvSpPr>
        <p:spPr>
          <a:xfrm>
            <a:off x="2811566" y="2427007"/>
            <a:ext cx="7043633" cy="802641"/>
          </a:xfrm>
          <a:prstGeom prst="rect">
            <a:avLst/>
          </a:prstGeom>
          <a:noFill/>
        </p:spPr>
        <p:txBody>
          <a:bodyPr wrap="square" rtlCol="0">
            <a:spAutoFit/>
          </a:bodyPr>
          <a:lstStyle/>
          <a:p>
            <a:r>
              <a:rPr lang="en-US" sz="2400" b="1" dirty="0" smtClean="0">
                <a:latin typeface="Lato" panose="020F0502020204030203"/>
              </a:rPr>
              <a:t>    GLAUCOMA STAGES </a:t>
            </a:r>
            <a:r>
              <a:rPr lang="en-US" sz="2400" b="1" dirty="0">
                <a:latin typeface="Lato" panose="020F0502020204030203"/>
              </a:rPr>
              <a:t>DETECTION </a:t>
            </a:r>
            <a:r>
              <a:rPr lang="en-US" sz="2400" b="1" dirty="0" smtClean="0">
                <a:latin typeface="Lato" panose="020F0502020204030203"/>
              </a:rPr>
              <a:t>USING  FUNDUS IMAGES  THROUGH </a:t>
            </a:r>
            <a:r>
              <a:rPr lang="en-US" sz="2400" b="1" dirty="0">
                <a:latin typeface="Lato" panose="020F0502020204030203"/>
              </a:rPr>
              <a:t>DEEP LEARNING </a:t>
            </a:r>
          </a:p>
        </p:txBody>
      </p:sp>
      <p:sp>
        <p:nvSpPr>
          <p:cNvPr id="1048586" name="TextBox 4"/>
          <p:cNvSpPr txBox="1"/>
          <p:nvPr/>
        </p:nvSpPr>
        <p:spPr>
          <a:xfrm>
            <a:off x="7298266" y="4326739"/>
            <a:ext cx="5486401" cy="1424940"/>
          </a:xfrm>
          <a:prstGeom prst="rect">
            <a:avLst/>
          </a:prstGeom>
          <a:noFill/>
        </p:spPr>
        <p:txBody>
          <a:bodyPr wrap="square" rtlCol="0">
            <a:spAutoFit/>
          </a:bodyPr>
          <a:lstStyle/>
          <a:p>
            <a:r>
              <a:rPr lang="en-US" b="1" dirty="0">
                <a:latin typeface="Lato" panose="020F0502020204030203"/>
                <a:ea typeface="Calibri" panose="020F0502020204030204" pitchFamily="34" charset="0"/>
                <a:cs typeface="Calibri" panose="020F0502020204030204" pitchFamily="34" charset="0"/>
              </a:rPr>
              <a:t>Batch no :7</a:t>
            </a:r>
          </a:p>
          <a:p>
            <a:r>
              <a:rPr lang="en-US" b="1" dirty="0">
                <a:latin typeface="Lato" panose="020F0502020204030203"/>
                <a:ea typeface="Calibri" panose="020F0502020204030204" pitchFamily="34" charset="0"/>
                <a:cs typeface="Calibri" panose="020F0502020204030204" pitchFamily="34" charset="0"/>
              </a:rPr>
              <a:t>---------------------------------------------</a:t>
            </a:r>
          </a:p>
          <a:p>
            <a:r>
              <a:rPr lang="en-US" b="1" dirty="0">
                <a:latin typeface="Lato" panose="020F0502020204030203"/>
                <a:ea typeface="Calibri" panose="020F0502020204030204" pitchFamily="34" charset="0"/>
                <a:cs typeface="Calibri" panose="020F0502020204030204" pitchFamily="34" charset="0"/>
              </a:rPr>
              <a:t>CHENNAM. HEMA SIRISHA  - 20JR1A4302</a:t>
            </a:r>
          </a:p>
          <a:p>
            <a:r>
              <a:rPr lang="en-US" b="1" dirty="0">
                <a:latin typeface="Lato" panose="020F0502020204030203"/>
                <a:ea typeface="Calibri" panose="020F0502020204030204" pitchFamily="34" charset="0"/>
                <a:cs typeface="Calibri" panose="020F0502020204030204" pitchFamily="34" charset="0"/>
              </a:rPr>
              <a:t>LAVU .SUMA SRI – 20JR1A4317</a:t>
            </a:r>
          </a:p>
          <a:p>
            <a:r>
              <a:rPr lang="en-US" b="1" dirty="0">
                <a:latin typeface="Lato" panose="020F0502020204030203"/>
                <a:ea typeface="Calibri" panose="020F0502020204030204" pitchFamily="34" charset="0"/>
                <a:cs typeface="Calibri" panose="020F0502020204030204" pitchFamily="34" charset="0"/>
              </a:rPr>
              <a:t>THOKALA .MINI ROSE – 20JR1A4328</a:t>
            </a:r>
          </a:p>
        </p:txBody>
      </p:sp>
      <p:sp>
        <p:nvSpPr>
          <p:cNvPr id="1048587" name="TextBox 5"/>
          <p:cNvSpPr txBox="1"/>
          <p:nvPr/>
        </p:nvSpPr>
        <p:spPr>
          <a:xfrm>
            <a:off x="1012177" y="4682340"/>
            <a:ext cx="3390490" cy="891541"/>
          </a:xfrm>
          <a:prstGeom prst="rect">
            <a:avLst/>
          </a:prstGeom>
          <a:noFill/>
        </p:spPr>
        <p:txBody>
          <a:bodyPr wrap="square" rtlCol="0">
            <a:spAutoFit/>
          </a:bodyPr>
          <a:lstStyle/>
          <a:p>
            <a:r>
              <a:rPr lang="en-US" b="1" dirty="0" smtClean="0">
                <a:latin typeface="Lato" panose="020F0502020204030203"/>
                <a:ea typeface="Lato" panose="020F0502020204030203" pitchFamily="34" charset="0"/>
                <a:cs typeface="Lato" panose="020F0502020204030203" pitchFamily="34" charset="0"/>
              </a:rPr>
              <a:t> UNDER </a:t>
            </a:r>
            <a:r>
              <a:rPr lang="en-US" b="1" dirty="0">
                <a:latin typeface="Lato" panose="020F0502020204030203"/>
                <a:ea typeface="Lato" panose="020F0502020204030203" pitchFamily="34" charset="0"/>
                <a:cs typeface="Lato" panose="020F0502020204030203" pitchFamily="34" charset="0"/>
              </a:rPr>
              <a:t>THE GUIDANCE OF</a:t>
            </a:r>
          </a:p>
          <a:p>
            <a:r>
              <a:rPr lang="en-US" b="1" dirty="0" smtClean="0">
                <a:latin typeface="Lato" panose="020F0502020204030203"/>
                <a:ea typeface="Lato" panose="020F0502020204030203" pitchFamily="34" charset="0"/>
                <a:cs typeface="Lato" panose="020F0502020204030203" pitchFamily="34" charset="0"/>
              </a:rPr>
              <a:t> K</a:t>
            </a:r>
            <a:r>
              <a:rPr lang="en-US" b="1" dirty="0">
                <a:latin typeface="Lato" panose="020F0502020204030203"/>
                <a:ea typeface="Lato" panose="020F0502020204030203" pitchFamily="34" charset="0"/>
                <a:cs typeface="Lato" panose="020F0502020204030203" pitchFamily="34" charset="0"/>
              </a:rPr>
              <a:t>. </a:t>
            </a:r>
            <a:r>
              <a:rPr lang="en-US" b="1" dirty="0" err="1" smtClean="0">
                <a:latin typeface="Lato" panose="020F0502020204030203"/>
                <a:ea typeface="Lato" panose="020F0502020204030203" pitchFamily="34" charset="0"/>
                <a:cs typeface="Lato" panose="020F0502020204030203" pitchFamily="34" charset="0"/>
              </a:rPr>
              <a:t>RADHIKA.Asst</a:t>
            </a:r>
            <a:r>
              <a:rPr lang="en-US" b="1" dirty="0" smtClean="0">
                <a:latin typeface="Lato" panose="020F0502020204030203"/>
                <a:ea typeface="Lato" panose="020F0502020204030203" pitchFamily="34" charset="0"/>
                <a:cs typeface="Lato" panose="020F0502020204030203" pitchFamily="34" charset="0"/>
              </a:rPr>
              <a:t> </a:t>
            </a:r>
            <a:r>
              <a:rPr lang="en-US" b="1" dirty="0">
                <a:latin typeface="Lato" panose="020F0502020204030203"/>
                <a:ea typeface="Lato" panose="020F0502020204030203" pitchFamily="34" charset="0"/>
                <a:cs typeface="Lato" panose="020F0502020204030203" pitchFamily="34" charset="0"/>
              </a:rPr>
              <a:t>Professor</a:t>
            </a:r>
          </a:p>
          <a:p>
            <a:endParaRPr lang="en-US" dirty="0"/>
          </a:p>
        </p:txBody>
      </p:sp>
      <p:pic>
        <p:nvPicPr>
          <p:cNvPr id="2097152" name="Google Shape;198;p19"/>
          <p:cNvPicPr preferRelativeResize="0">
            <a:picLocks/>
          </p:cNvPicPr>
          <p:nvPr/>
        </p:nvPicPr>
        <p:blipFill>
          <a:blip r:embed="rId2">
            <a:alphaModFix/>
          </a:blip>
          <a:stretch>
            <a:fillRect/>
          </a:stretch>
        </p:blipFill>
        <p:spPr>
          <a:xfrm>
            <a:off x="389401" y="313200"/>
            <a:ext cx="1809514" cy="1472058"/>
          </a:xfrm>
          <a:prstGeom prst="rect">
            <a:avLst/>
          </a:prstGeom>
          <a:noFill/>
          <a:ln>
            <a:noFill/>
          </a:ln>
        </p:spPr>
      </p:pic>
      <p:sp>
        <p:nvSpPr>
          <p:cNvPr id="1048588" name="Google Shape;199;p19"/>
          <p:cNvSpPr txBox="1"/>
          <p:nvPr/>
        </p:nvSpPr>
        <p:spPr>
          <a:xfrm rot="10800000" flipV="1">
            <a:off x="1826110" y="-118205"/>
            <a:ext cx="9702799" cy="245538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r>
              <a:rPr lang="en-GB" sz="2400" b="1" dirty="0">
                <a:solidFill>
                  <a:schemeClr val="tx1"/>
                </a:solidFill>
                <a:latin typeface="Lato"/>
                <a:ea typeface="Lato"/>
                <a:cs typeface="Lato"/>
                <a:sym typeface="Lato"/>
              </a:rPr>
              <a:t>         </a:t>
            </a:r>
            <a:r>
              <a:rPr lang="en-GB" sz="2400" b="1" dirty="0" smtClean="0">
                <a:solidFill>
                  <a:schemeClr val="tx1"/>
                </a:solidFill>
                <a:latin typeface="Lato"/>
                <a:ea typeface="Lato"/>
                <a:cs typeface="Lato"/>
                <a:sym typeface="Lato"/>
              </a:rPr>
              <a:t>  </a:t>
            </a:r>
            <a:r>
              <a:rPr lang="en-GB" sz="2400" b="1" dirty="0">
                <a:solidFill>
                  <a:schemeClr val="tx1"/>
                </a:solidFill>
                <a:latin typeface="Lato" panose="020F0502020204030203"/>
                <a:ea typeface="Lato"/>
                <a:cs typeface="Lato"/>
                <a:sym typeface="Lato"/>
              </a:rPr>
              <a:t>KKR &amp; KSR INSTITUTE OF TECHNOLOGY AND SCIENCES</a:t>
            </a:r>
          </a:p>
          <a:p>
            <a:pPr marL="0" lvl="0" indent="457200" algn="l" rtl="0">
              <a:spcBef>
                <a:spcPts val="0"/>
              </a:spcBef>
              <a:spcAft>
                <a:spcPts val="0"/>
              </a:spcAft>
              <a:buNone/>
            </a:pPr>
            <a:r>
              <a:rPr lang="en-GB" sz="2600" b="1" dirty="0">
                <a:solidFill>
                  <a:schemeClr val="tx1"/>
                </a:solidFill>
                <a:latin typeface="Lato" panose="020F0502020204030203"/>
                <a:ea typeface="Lato"/>
                <a:cs typeface="Lato"/>
                <a:sym typeface="Lato"/>
              </a:rPr>
              <a:t> </a:t>
            </a:r>
            <a:r>
              <a:rPr lang="en-GB" sz="2600" b="1" dirty="0" smtClean="0">
                <a:solidFill>
                  <a:schemeClr val="tx1"/>
                </a:solidFill>
                <a:latin typeface="Lato" panose="020F0502020204030203"/>
                <a:ea typeface="Lato"/>
                <a:cs typeface="Lato"/>
                <a:sym typeface="Lato"/>
              </a:rPr>
              <a:t>               </a:t>
            </a:r>
            <a:r>
              <a:rPr lang="en-GB" sz="2400" b="1" dirty="0" smtClean="0">
                <a:solidFill>
                  <a:schemeClr val="tx1"/>
                </a:solidFill>
                <a:latin typeface="Lato" panose="020F0502020204030203"/>
                <a:ea typeface="Lato"/>
                <a:cs typeface="Lato"/>
                <a:sym typeface="Lato"/>
              </a:rPr>
              <a:t>DEPARTMENT </a:t>
            </a:r>
            <a:r>
              <a:rPr lang="en-GB" sz="2400" b="1" dirty="0">
                <a:solidFill>
                  <a:schemeClr val="tx1"/>
                </a:solidFill>
                <a:latin typeface="Lato" panose="020F0502020204030203"/>
                <a:ea typeface="Lato"/>
                <a:cs typeface="Lato"/>
                <a:sym typeface="Lato"/>
              </a:rPr>
              <a:t>OF ARTIFICIAL INTELLIGENCE</a:t>
            </a:r>
            <a:endParaRPr sz="2400" b="1" dirty="0">
              <a:solidFill>
                <a:schemeClr val="tx1"/>
              </a:solidFill>
              <a:latin typeface="Lato" panose="020F0502020204030203"/>
              <a:ea typeface="Lato"/>
              <a:cs typeface="Lato"/>
              <a:sym typeface="Lato"/>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5" name="Content Placeholder 2"/>
          <p:cNvSpPr>
            <a:spLocks noGrp="1"/>
          </p:cNvSpPr>
          <p:nvPr>
            <p:ph idx="1"/>
          </p:nvPr>
        </p:nvSpPr>
        <p:spPr>
          <a:xfrm>
            <a:off x="333286" y="358923"/>
            <a:ext cx="10682585" cy="6204247"/>
          </a:xfrm>
        </p:spPr>
        <p:txBody>
          <a:bodyPr>
            <a:normAutofit lnSpcReduction="10000"/>
          </a:bodyPr>
          <a:lstStyle/>
          <a:p>
            <a:pPr marL="45720" indent="0">
              <a:lnSpc>
                <a:spcPct val="110000"/>
              </a:lnSpc>
              <a:buNone/>
            </a:pPr>
            <a:r>
              <a:rPr lang="en-US" sz="2400" b="1" dirty="0">
                <a:solidFill>
                  <a:schemeClr val="tx1"/>
                </a:solidFill>
                <a:latin typeface="Lato"/>
              </a:rPr>
              <a:t>3. Challenges in Classification: </a:t>
            </a:r>
          </a:p>
          <a:p>
            <a:pPr>
              <a:lnSpc>
                <a:spcPct val="110000"/>
              </a:lnSpc>
              <a:buClr>
                <a:schemeClr val="tx1"/>
              </a:buClr>
              <a:buSzPct val="100000"/>
              <a:buFont typeface="Arial" panose="020B0604020202020204" pitchFamily="34" charset="0"/>
              <a:buChar char="•"/>
            </a:pPr>
            <a:r>
              <a:rPr lang="en-US" sz="2400" dirty="0" smtClean="0">
                <a:solidFill>
                  <a:schemeClr val="tx1"/>
                </a:solidFill>
                <a:latin typeface="Lato"/>
              </a:rPr>
              <a:t>Difficulty </a:t>
            </a:r>
            <a:r>
              <a:rPr lang="en-US" sz="2400" dirty="0">
                <a:solidFill>
                  <a:schemeClr val="tx1"/>
                </a:solidFill>
                <a:latin typeface="Lato"/>
              </a:rPr>
              <a:t>in achieving precise classification due to the complexity of glaucoma diagnosis and the subtle </a:t>
            </a:r>
            <a:r>
              <a:rPr lang="en-US" sz="2400" dirty="0" smtClean="0">
                <a:solidFill>
                  <a:schemeClr val="tx1"/>
                </a:solidFill>
                <a:latin typeface="Lato"/>
              </a:rPr>
              <a:t>variations </a:t>
            </a:r>
            <a:r>
              <a:rPr lang="en-US" sz="2400" dirty="0">
                <a:solidFill>
                  <a:schemeClr val="tx1"/>
                </a:solidFill>
                <a:latin typeface="Lato"/>
              </a:rPr>
              <a:t>in fundus image characteristics. </a:t>
            </a:r>
          </a:p>
          <a:p>
            <a:pPr>
              <a:lnSpc>
                <a:spcPct val="110000"/>
              </a:lnSpc>
              <a:buClr>
                <a:schemeClr val="tx1"/>
              </a:buClr>
              <a:buSzPct val="100000"/>
              <a:buFont typeface="Arial" panose="020B0604020202020204" pitchFamily="34" charset="0"/>
              <a:buChar char="•"/>
            </a:pPr>
            <a:r>
              <a:rPr lang="en-US" sz="2400" dirty="0" smtClean="0">
                <a:solidFill>
                  <a:schemeClr val="tx1"/>
                </a:solidFill>
                <a:latin typeface="Lato"/>
              </a:rPr>
              <a:t> </a:t>
            </a:r>
            <a:r>
              <a:rPr lang="en-US" sz="2400" dirty="0">
                <a:solidFill>
                  <a:schemeClr val="tx1"/>
                </a:solidFill>
                <a:latin typeface="Lato"/>
              </a:rPr>
              <a:t>Potential bias or imbalance in the dataset used for training, leading to </a:t>
            </a:r>
            <a:r>
              <a:rPr lang="en-US" sz="2400" dirty="0" smtClean="0">
                <a:solidFill>
                  <a:schemeClr val="tx1"/>
                </a:solidFill>
                <a:latin typeface="Lato"/>
              </a:rPr>
              <a:t>skewed classification </a:t>
            </a:r>
            <a:r>
              <a:rPr lang="en-US" sz="2400" dirty="0">
                <a:solidFill>
                  <a:schemeClr val="tx1"/>
                </a:solidFill>
                <a:latin typeface="Lato"/>
              </a:rPr>
              <a:t>results and reduced generalizability of the model. </a:t>
            </a:r>
            <a:endParaRPr lang="en-US" sz="2400" dirty="0" smtClean="0">
              <a:solidFill>
                <a:schemeClr val="tx1"/>
              </a:solidFill>
              <a:latin typeface="Lato"/>
            </a:endParaRPr>
          </a:p>
          <a:p>
            <a:pPr marL="45720" indent="0">
              <a:lnSpc>
                <a:spcPct val="110000"/>
              </a:lnSpc>
              <a:buNone/>
            </a:pPr>
            <a:r>
              <a:rPr lang="en-US" sz="2400" b="1" dirty="0" smtClean="0">
                <a:solidFill>
                  <a:schemeClr val="tx1"/>
                </a:solidFill>
                <a:latin typeface="Lato"/>
              </a:rPr>
              <a:t>4. Suboptimal System Architecture:</a:t>
            </a:r>
            <a:r>
              <a:rPr lang="en-US" sz="2400" dirty="0" smtClean="0">
                <a:solidFill>
                  <a:schemeClr val="tx1"/>
                </a:solidFill>
                <a:latin typeface="Lato"/>
              </a:rPr>
              <a:t> </a:t>
            </a:r>
            <a:endParaRPr lang="en-US" sz="2400" dirty="0">
              <a:solidFill>
                <a:schemeClr val="tx1"/>
              </a:solidFill>
              <a:latin typeface="Lato"/>
            </a:endParaRPr>
          </a:p>
          <a:p>
            <a:pPr>
              <a:lnSpc>
                <a:spcPct val="110000"/>
              </a:lnSpc>
              <a:buClr>
                <a:schemeClr val="tx1"/>
              </a:buClr>
              <a:buSzPct val="100000"/>
              <a:buFont typeface="Arial" panose="020B0604020202020204" pitchFamily="34" charset="0"/>
              <a:buChar char="•"/>
            </a:pPr>
            <a:r>
              <a:rPr lang="en-US" sz="2400" dirty="0" smtClean="0">
                <a:solidFill>
                  <a:schemeClr val="tx1"/>
                </a:solidFill>
                <a:latin typeface="Lato"/>
              </a:rPr>
              <a:t>Insufficient </a:t>
            </a:r>
            <a:r>
              <a:rPr lang="en-US" sz="2400" dirty="0">
                <a:solidFill>
                  <a:schemeClr val="tx1"/>
                </a:solidFill>
                <a:latin typeface="Lato"/>
              </a:rPr>
              <a:t>optimization or refinement of the CNN architecture, potentially </a:t>
            </a:r>
            <a:r>
              <a:rPr lang="en-US" sz="2400" dirty="0" smtClean="0">
                <a:solidFill>
                  <a:schemeClr val="tx1"/>
                </a:solidFill>
                <a:latin typeface="Lato"/>
              </a:rPr>
              <a:t>limiting its </a:t>
            </a:r>
            <a:r>
              <a:rPr lang="en-US" sz="2400" dirty="0">
                <a:solidFill>
                  <a:schemeClr val="tx1"/>
                </a:solidFill>
                <a:latin typeface="Lato"/>
              </a:rPr>
              <a:t>capacity to effectively process fundus images and discern relevant features. </a:t>
            </a:r>
            <a:endParaRPr lang="en-US" sz="2400" dirty="0" smtClean="0">
              <a:solidFill>
                <a:schemeClr val="tx1"/>
              </a:solidFill>
              <a:latin typeface="Lato"/>
            </a:endParaRPr>
          </a:p>
          <a:p>
            <a:pPr>
              <a:lnSpc>
                <a:spcPct val="110000"/>
              </a:lnSpc>
              <a:buClr>
                <a:schemeClr val="tx1"/>
              </a:buClr>
              <a:buSzPct val="100000"/>
              <a:buFont typeface="Arial" panose="020B0604020202020204" pitchFamily="34" charset="0"/>
              <a:buChar char="•"/>
            </a:pPr>
            <a:r>
              <a:rPr lang="en-US" sz="2400" dirty="0" smtClean="0">
                <a:solidFill>
                  <a:schemeClr val="tx1"/>
                </a:solidFill>
                <a:latin typeface="Lato"/>
              </a:rPr>
              <a:t> </a:t>
            </a:r>
            <a:r>
              <a:rPr lang="en-US" sz="2400" dirty="0">
                <a:solidFill>
                  <a:schemeClr val="tx1"/>
                </a:solidFill>
                <a:latin typeface="Lato"/>
              </a:rPr>
              <a:t>Lack of adaptation to emerging advancements in deep learning architectures </a:t>
            </a:r>
            <a:r>
              <a:rPr lang="en-US" sz="2400" dirty="0" smtClean="0">
                <a:solidFill>
                  <a:schemeClr val="tx1"/>
                </a:solidFill>
                <a:latin typeface="Lato"/>
              </a:rPr>
              <a:t>and techniques</a:t>
            </a:r>
            <a:r>
              <a:rPr lang="en-US" sz="2400" dirty="0">
                <a:solidFill>
                  <a:schemeClr val="tx1"/>
                </a:solidFill>
                <a:latin typeface="Lato"/>
              </a:rPr>
              <a:t>, hindering the system's potential for improved performance and </a:t>
            </a:r>
            <a:r>
              <a:rPr lang="en-US" sz="2400" dirty="0" smtClean="0">
                <a:solidFill>
                  <a:schemeClr val="tx1"/>
                </a:solidFill>
                <a:latin typeface="Lato"/>
              </a:rPr>
              <a:t>accuracy.</a:t>
            </a: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6" name="Content Placeholder 2"/>
          <p:cNvSpPr>
            <a:spLocks noGrp="1"/>
          </p:cNvSpPr>
          <p:nvPr>
            <p:ph idx="1"/>
          </p:nvPr>
        </p:nvSpPr>
        <p:spPr>
          <a:xfrm>
            <a:off x="1145136" y="299103"/>
            <a:ext cx="9998580" cy="6281159"/>
          </a:xfrm>
        </p:spPr>
        <p:txBody>
          <a:bodyPr/>
          <a:lstStyle/>
          <a:p>
            <a:pPr marL="45720" indent="0">
              <a:buNone/>
            </a:pPr>
            <a:r>
              <a:rPr lang="en-US" sz="3600" b="1" dirty="0" smtClean="0">
                <a:solidFill>
                  <a:schemeClr val="accent2"/>
                </a:solidFill>
                <a:effectLst>
                  <a:outerShdw blurRad="38100" dist="38100" dir="2700000" algn="tl">
                    <a:srgbClr val="000000">
                      <a:alpha val="43137"/>
                    </a:srgbClr>
                  </a:outerShdw>
                </a:effectLst>
              </a:rPr>
              <a:t>                    </a:t>
            </a:r>
            <a:r>
              <a:rPr lang="en-US" sz="4000" b="1" dirty="0" smtClean="0">
                <a:solidFill>
                  <a:schemeClr val="accent2"/>
                </a:solidFill>
                <a:effectLst>
                  <a:outerShdw blurRad="38100" dist="38100" dir="2700000" algn="tl">
                    <a:srgbClr val="000000">
                      <a:alpha val="43137"/>
                    </a:srgbClr>
                  </a:outerShdw>
                </a:effectLst>
                <a:latin typeface="Lato"/>
              </a:rPr>
              <a:t>PROPOSED SYSTEM</a:t>
            </a:r>
            <a:endParaRPr lang="en-US" sz="4000" b="1" dirty="0">
              <a:solidFill>
                <a:schemeClr val="accent2"/>
              </a:solidFill>
              <a:effectLst>
                <a:outerShdw blurRad="38100" dist="38100" dir="2700000" algn="tl">
                  <a:srgbClr val="000000">
                    <a:alpha val="43137"/>
                  </a:srgbClr>
                </a:outerShdw>
              </a:effectLst>
              <a:latin typeface="Lato"/>
            </a:endParaRPr>
          </a:p>
          <a:p>
            <a:pPr>
              <a:lnSpc>
                <a:spcPct val="150000"/>
              </a:lnSpc>
              <a:buClr>
                <a:schemeClr val="tx1"/>
              </a:buClr>
              <a:buSzPct val="100000"/>
              <a:buFont typeface="Arial" panose="020B0604020202020204" pitchFamily="34" charset="0"/>
              <a:buChar char="•"/>
            </a:pPr>
            <a:r>
              <a:rPr lang="en-US" sz="2400" dirty="0" smtClean="0">
                <a:solidFill>
                  <a:schemeClr val="tx1"/>
                </a:solidFill>
                <a:latin typeface="Lato"/>
              </a:rPr>
              <a:t>The </a:t>
            </a:r>
            <a:r>
              <a:rPr lang="en-US" sz="2400" dirty="0">
                <a:solidFill>
                  <a:schemeClr val="tx1"/>
                </a:solidFill>
                <a:latin typeface="Lato"/>
              </a:rPr>
              <a:t>proposed system aims to detect stages of </a:t>
            </a:r>
            <a:r>
              <a:rPr lang="en-US" sz="2400" dirty="0" smtClean="0">
                <a:solidFill>
                  <a:schemeClr val="tx1"/>
                </a:solidFill>
                <a:latin typeface="Lato"/>
              </a:rPr>
              <a:t>glaucoma and gives the preventive measures to their respective stages </a:t>
            </a:r>
            <a:r>
              <a:rPr lang="en-US" sz="2400" dirty="0">
                <a:solidFill>
                  <a:schemeClr val="tx1"/>
                </a:solidFill>
                <a:latin typeface="Lato"/>
              </a:rPr>
              <a:t>using fundus images sourced from </a:t>
            </a:r>
            <a:r>
              <a:rPr lang="en-US" sz="2400" dirty="0" err="1">
                <a:solidFill>
                  <a:schemeClr val="tx1"/>
                </a:solidFill>
                <a:latin typeface="Lato"/>
              </a:rPr>
              <a:t>Roboflow</a:t>
            </a:r>
            <a:r>
              <a:rPr lang="en-US" sz="2400" dirty="0">
                <a:solidFill>
                  <a:schemeClr val="tx1"/>
                </a:solidFill>
                <a:latin typeface="Lato"/>
              </a:rPr>
              <a:t>. </a:t>
            </a:r>
            <a:endParaRPr lang="en-US" sz="2400" dirty="0" smtClean="0">
              <a:solidFill>
                <a:schemeClr val="tx1"/>
              </a:solidFill>
              <a:latin typeface="Lato"/>
            </a:endParaRPr>
          </a:p>
          <a:p>
            <a:pPr>
              <a:lnSpc>
                <a:spcPct val="150000"/>
              </a:lnSpc>
              <a:buClr>
                <a:schemeClr val="tx1"/>
              </a:buClr>
              <a:buSzPct val="100000"/>
              <a:buFont typeface="Arial" panose="020B0604020202020204" pitchFamily="34" charset="0"/>
              <a:buChar char="•"/>
            </a:pPr>
            <a:r>
              <a:rPr lang="en-US" sz="2400" dirty="0" smtClean="0">
                <a:solidFill>
                  <a:schemeClr val="tx1"/>
                </a:solidFill>
                <a:latin typeface="Lato"/>
              </a:rPr>
              <a:t>Leveraging </a:t>
            </a:r>
            <a:r>
              <a:rPr lang="en-US" sz="2400" dirty="0">
                <a:solidFill>
                  <a:schemeClr val="tx1"/>
                </a:solidFill>
                <a:latin typeface="Lato"/>
              </a:rPr>
              <a:t>deep learning models such as </a:t>
            </a:r>
            <a:r>
              <a:rPr lang="en-US" sz="2400" dirty="0" err="1">
                <a:solidFill>
                  <a:schemeClr val="tx1"/>
                </a:solidFill>
                <a:latin typeface="Lato"/>
              </a:rPr>
              <a:t>MobileNet</a:t>
            </a:r>
            <a:r>
              <a:rPr lang="en-US" sz="2400" dirty="0">
                <a:solidFill>
                  <a:schemeClr val="tx1"/>
                </a:solidFill>
                <a:latin typeface="Lato"/>
              </a:rPr>
              <a:t> and InceptionV3, the system seeks to achieve high accuracy in glaucoma stage classification</a:t>
            </a:r>
            <a:r>
              <a:rPr lang="en-US" sz="2400" dirty="0" smtClean="0">
                <a:solidFill>
                  <a:schemeClr val="tx1"/>
                </a:solidFill>
                <a:latin typeface="Lato"/>
              </a:rPr>
              <a:t>.</a:t>
            </a:r>
          </a:p>
          <a:p>
            <a:pPr>
              <a:lnSpc>
                <a:spcPct val="150000"/>
              </a:lnSpc>
              <a:buClr>
                <a:schemeClr val="tx1"/>
              </a:buClr>
              <a:buSzPct val="100000"/>
              <a:buFont typeface="Arial" panose="020B0604020202020204" pitchFamily="34" charset="0"/>
              <a:buChar char="•"/>
            </a:pPr>
            <a:r>
              <a:rPr lang="en-US" sz="2400" dirty="0" smtClean="0">
                <a:solidFill>
                  <a:schemeClr val="tx1"/>
                </a:solidFill>
                <a:latin typeface="Lato"/>
              </a:rPr>
              <a:t> </a:t>
            </a:r>
            <a:r>
              <a:rPr lang="en-US" sz="2400" dirty="0">
                <a:solidFill>
                  <a:schemeClr val="tx1"/>
                </a:solidFill>
                <a:latin typeface="Lato"/>
              </a:rPr>
              <a:t>The system's architecture encompasses data preprocessing, model training, evaluation, and deployment, ensuring a comprehensive approach to glaucoma </a:t>
            </a:r>
            <a:r>
              <a:rPr lang="en-US" sz="2400" dirty="0" smtClean="0">
                <a:solidFill>
                  <a:schemeClr val="tx1"/>
                </a:solidFill>
                <a:latin typeface="Lato"/>
              </a:rPr>
              <a:t>detection. </a:t>
            </a:r>
            <a:endParaRPr lang="en-US" sz="2400" dirty="0">
              <a:solidFill>
                <a:schemeClr val="tx1"/>
              </a:solidFill>
              <a:latin typeface="Lato"/>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7" name="TextBox 1"/>
          <p:cNvSpPr txBox="1"/>
          <p:nvPr/>
        </p:nvSpPr>
        <p:spPr>
          <a:xfrm>
            <a:off x="3413198" y="425948"/>
            <a:ext cx="6833419" cy="707886"/>
          </a:xfrm>
          <a:prstGeom prst="rect">
            <a:avLst/>
          </a:prstGeom>
          <a:noFill/>
        </p:spPr>
        <p:txBody>
          <a:bodyPr wrap="square" rtlCol="0">
            <a:spAutoFit/>
          </a:bodyPr>
          <a:lstStyle/>
          <a:p>
            <a:r>
              <a:rPr lang="en-US" sz="4000" b="1" dirty="0">
                <a:solidFill>
                  <a:schemeClr val="accent2"/>
                </a:solidFill>
                <a:effectLst>
                  <a:outerShdw blurRad="38100" dist="38100" dir="2700000" algn="tl">
                    <a:srgbClr val="000000">
                      <a:alpha val="43137"/>
                    </a:srgbClr>
                  </a:outerShdw>
                </a:effectLst>
                <a:latin typeface="Lato" panose="020F0502020204030203"/>
                <a:ea typeface="Lato" panose="020F0502020204030203" pitchFamily="34" charset="0"/>
                <a:cs typeface="Lato" panose="020F0502020204030203" pitchFamily="34" charset="0"/>
              </a:rPr>
              <a:t>IMPLEMENTATION</a:t>
            </a:r>
          </a:p>
        </p:txBody>
      </p:sp>
      <p:sp>
        <p:nvSpPr>
          <p:cNvPr id="1048608" name="TextBox 2"/>
          <p:cNvSpPr txBox="1"/>
          <p:nvPr/>
        </p:nvSpPr>
        <p:spPr>
          <a:xfrm>
            <a:off x="383341" y="1133834"/>
            <a:ext cx="11473543" cy="5425440"/>
          </a:xfrm>
          <a:prstGeom prst="rect">
            <a:avLst/>
          </a:prstGeom>
          <a:noFill/>
        </p:spPr>
        <p:txBody>
          <a:bodyPr wrap="square" rtlCol="0">
            <a:spAutoFit/>
          </a:bodyPr>
          <a:lstStyle/>
          <a:p>
            <a:pPr>
              <a:lnSpc>
                <a:spcPct val="150000"/>
              </a:lnSpc>
            </a:pPr>
            <a:r>
              <a:rPr lang="en-US" sz="2400" b="1" dirty="0">
                <a:latin typeface="Lato" panose="020F0502020204030203"/>
                <a:ea typeface="Lato" panose="020F0502020204030203" pitchFamily="34" charset="0"/>
                <a:cs typeface="Lato" panose="020F0502020204030203" pitchFamily="34" charset="0"/>
              </a:rPr>
              <a:t>1. Dataset Preparation: </a:t>
            </a:r>
            <a:r>
              <a:rPr lang="en-US" sz="2400" dirty="0">
                <a:latin typeface="Lato" panose="020F0502020204030203"/>
                <a:ea typeface="Lato" panose="020F0502020204030203" pitchFamily="34" charset="0"/>
                <a:cs typeface="Lato" panose="020F0502020204030203" pitchFamily="34" charset="0"/>
              </a:rPr>
              <a:t>Organize images into training, validation, and testing directories with proper labeling.</a:t>
            </a:r>
          </a:p>
          <a:p>
            <a:pPr>
              <a:lnSpc>
                <a:spcPct val="150000"/>
              </a:lnSpc>
            </a:pPr>
            <a:r>
              <a:rPr lang="en-US" sz="2400" b="1" dirty="0">
                <a:latin typeface="Lato" panose="020F0502020204030203"/>
                <a:ea typeface="Lato" panose="020F0502020204030203" pitchFamily="34" charset="0"/>
                <a:cs typeface="Lato" panose="020F0502020204030203" pitchFamily="34" charset="0"/>
              </a:rPr>
              <a:t>2. Data Augmentation: </a:t>
            </a:r>
            <a:r>
              <a:rPr lang="en-US" sz="2400" dirty="0">
                <a:latin typeface="Lato" panose="020F0502020204030203"/>
                <a:ea typeface="Lato" panose="020F0502020204030203" pitchFamily="34" charset="0"/>
                <a:cs typeface="Lato" panose="020F0502020204030203" pitchFamily="34" charset="0"/>
              </a:rPr>
              <a:t>Apply techniques like rotation, shifting, and flipping using `</a:t>
            </a:r>
            <a:r>
              <a:rPr lang="en-US" sz="2400" dirty="0" err="1">
                <a:latin typeface="Lato" panose="020F0502020204030203"/>
                <a:ea typeface="Lato" panose="020F0502020204030203" pitchFamily="34" charset="0"/>
                <a:cs typeface="Lato" panose="020F0502020204030203" pitchFamily="34" charset="0"/>
              </a:rPr>
              <a:t>ImageDataGenerator</a:t>
            </a:r>
            <a:r>
              <a:rPr lang="en-US" sz="2400" dirty="0">
                <a:latin typeface="Lato" panose="020F0502020204030203"/>
                <a:ea typeface="Lato" panose="020F0502020204030203" pitchFamily="34" charset="0"/>
                <a:cs typeface="Lato" panose="020F0502020204030203" pitchFamily="34" charset="0"/>
              </a:rPr>
              <a:t>` to augment training data.</a:t>
            </a:r>
          </a:p>
          <a:p>
            <a:pPr>
              <a:lnSpc>
                <a:spcPct val="150000"/>
              </a:lnSpc>
            </a:pPr>
            <a:r>
              <a:rPr lang="en-US" sz="2400" b="1" dirty="0">
                <a:latin typeface="Lato" panose="020F0502020204030203"/>
                <a:ea typeface="Lato" panose="020F0502020204030203" pitchFamily="34" charset="0"/>
                <a:cs typeface="Lato" panose="020F0502020204030203" pitchFamily="34" charset="0"/>
              </a:rPr>
              <a:t>3. Model Selection</a:t>
            </a:r>
            <a:r>
              <a:rPr lang="en-US" sz="2400" dirty="0">
                <a:latin typeface="Lato" panose="020F0502020204030203"/>
                <a:ea typeface="Lato" panose="020F0502020204030203" pitchFamily="34" charset="0"/>
                <a:cs typeface="Lato" panose="020F0502020204030203" pitchFamily="34" charset="0"/>
              </a:rPr>
              <a:t>: Choose MobileNetV2 as the base model for its efficiency and effectiveness in image classification tasks.</a:t>
            </a:r>
          </a:p>
          <a:p>
            <a:pPr>
              <a:lnSpc>
                <a:spcPct val="150000"/>
              </a:lnSpc>
            </a:pPr>
            <a:r>
              <a:rPr lang="en-US" sz="2400" b="1" dirty="0">
                <a:latin typeface="Lato" panose="020F0502020204030203"/>
                <a:ea typeface="Lato" panose="020F0502020204030203" pitchFamily="34" charset="0"/>
                <a:cs typeface="Lato" panose="020F0502020204030203" pitchFamily="34" charset="0"/>
              </a:rPr>
              <a:t>4. Model Building: </a:t>
            </a:r>
            <a:r>
              <a:rPr lang="en-US" sz="2400" dirty="0">
                <a:latin typeface="Lato" panose="020F0502020204030203"/>
                <a:ea typeface="Lato" panose="020F0502020204030203" pitchFamily="34" charset="0"/>
                <a:cs typeface="Lato" panose="020F0502020204030203" pitchFamily="34" charset="0"/>
              </a:rPr>
              <a:t>Load MobileNetV2 without top layers and add custom layers like GlobalAveragePooling2D, Dropout, and Dense for classification.</a:t>
            </a:r>
          </a:p>
          <a:p>
            <a:pPr>
              <a:lnSpc>
                <a:spcPct val="150000"/>
              </a:lnSpc>
            </a:pPr>
            <a:r>
              <a:rPr lang="en-US" sz="2400" b="1" dirty="0">
                <a:latin typeface="Lato" panose="020F0502020204030203"/>
                <a:ea typeface="Lato" panose="020F0502020204030203" pitchFamily="34" charset="0"/>
                <a:cs typeface="Lato" panose="020F0502020204030203" pitchFamily="34" charset="0"/>
              </a:rPr>
              <a:t>5. Model Compilation:</a:t>
            </a:r>
            <a:r>
              <a:rPr lang="en-US" sz="2400" dirty="0">
                <a:latin typeface="Lato" panose="020F0502020204030203"/>
                <a:ea typeface="Lato" panose="020F0502020204030203" pitchFamily="34" charset="0"/>
                <a:cs typeface="Lato" panose="020F0502020204030203" pitchFamily="34" charset="0"/>
              </a:rPr>
              <a:t> Compile the model with Adam optimizer, reduced learning rate, categorical cross-entropy loss, and accuracy metric</a:t>
            </a:r>
            <a:r>
              <a:rPr lang="en-US" sz="2400" dirty="0" smtClean="0">
                <a:latin typeface="Lato" panose="020F0502020204030203"/>
                <a:ea typeface="Lato" panose="020F0502020204030203" pitchFamily="34" charset="0"/>
                <a:cs typeface="Lato" panose="020F0502020204030203" pitchFamily="34" charset="0"/>
              </a:rPr>
              <a:t>.</a:t>
            </a:r>
            <a:endParaRPr lang="en-US" sz="2400" dirty="0">
              <a:latin typeface="Lato" panose="020F0502020204030203"/>
              <a:ea typeface="Lato" panose="020F0502020204030203" pitchFamily="34" charset="0"/>
              <a:cs typeface="Lato" panose="020F0502020204030203" pitchFamily="34" charset="0"/>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9" name="TextBox 2"/>
          <p:cNvSpPr txBox="1"/>
          <p:nvPr/>
        </p:nvSpPr>
        <p:spPr>
          <a:xfrm>
            <a:off x="566667" y="559648"/>
            <a:ext cx="11419115" cy="5958840"/>
          </a:xfrm>
          <a:prstGeom prst="rect">
            <a:avLst/>
          </a:prstGeom>
          <a:noFill/>
        </p:spPr>
        <p:txBody>
          <a:bodyPr wrap="square" rtlCol="0">
            <a:spAutoFit/>
          </a:bodyPr>
          <a:lstStyle/>
          <a:p>
            <a:pPr>
              <a:lnSpc>
                <a:spcPct val="150000"/>
              </a:lnSpc>
            </a:pPr>
            <a:r>
              <a:rPr lang="en-US" sz="2400" b="1" dirty="0">
                <a:latin typeface="Lato" panose="020F0502020204030203"/>
                <a:ea typeface="Lato" panose="020F0502020204030203" pitchFamily="34" charset="0"/>
                <a:cs typeface="Lato" panose="020F0502020204030203" pitchFamily="34" charset="0"/>
              </a:rPr>
              <a:t>6. Callbacks</a:t>
            </a:r>
            <a:r>
              <a:rPr lang="en-US" sz="2400" dirty="0">
                <a:latin typeface="Lato" panose="020F0502020204030203"/>
                <a:ea typeface="Lato" panose="020F0502020204030203" pitchFamily="34" charset="0"/>
                <a:cs typeface="Lato" panose="020F0502020204030203" pitchFamily="34" charset="0"/>
              </a:rPr>
              <a:t>: Implement </a:t>
            </a:r>
            <a:r>
              <a:rPr lang="en-US" sz="2400" dirty="0" err="1">
                <a:latin typeface="Lato" panose="020F0502020204030203"/>
                <a:ea typeface="Lato" panose="020F0502020204030203" pitchFamily="34" charset="0"/>
                <a:cs typeface="Lato" panose="020F0502020204030203" pitchFamily="34" charset="0"/>
              </a:rPr>
              <a:t>ReduceLROnPlateau</a:t>
            </a:r>
            <a:r>
              <a:rPr lang="en-US" sz="2400" dirty="0">
                <a:latin typeface="Lato" panose="020F0502020204030203"/>
                <a:ea typeface="Lato" panose="020F0502020204030203" pitchFamily="34" charset="0"/>
                <a:cs typeface="Lato" panose="020F0502020204030203" pitchFamily="34" charset="0"/>
              </a:rPr>
              <a:t>, </a:t>
            </a:r>
            <a:r>
              <a:rPr lang="en-US" sz="2400" dirty="0" err="1">
                <a:latin typeface="Lato" panose="020F0502020204030203"/>
                <a:ea typeface="Lato" panose="020F0502020204030203" pitchFamily="34" charset="0"/>
                <a:cs typeface="Lato" panose="020F0502020204030203" pitchFamily="34" charset="0"/>
              </a:rPr>
              <a:t>ModelCheckpoint</a:t>
            </a:r>
            <a:r>
              <a:rPr lang="en-US" sz="2400" dirty="0">
                <a:latin typeface="Lato" panose="020F0502020204030203"/>
                <a:ea typeface="Lato" panose="020F0502020204030203" pitchFamily="34" charset="0"/>
                <a:cs typeface="Lato" panose="020F0502020204030203" pitchFamily="34" charset="0"/>
              </a:rPr>
              <a:t>, and </a:t>
            </a:r>
            <a:r>
              <a:rPr lang="en-US" sz="2400" dirty="0" err="1">
                <a:latin typeface="Lato" panose="020F0502020204030203"/>
                <a:ea typeface="Lato" panose="020F0502020204030203" pitchFamily="34" charset="0"/>
                <a:cs typeface="Lato" panose="020F0502020204030203" pitchFamily="34" charset="0"/>
              </a:rPr>
              <a:t>EarlyStopping</a:t>
            </a:r>
            <a:r>
              <a:rPr lang="en-US" sz="2400" dirty="0">
                <a:latin typeface="Lato" panose="020F0502020204030203"/>
                <a:ea typeface="Lato" panose="020F0502020204030203" pitchFamily="34" charset="0"/>
                <a:cs typeface="Lato" panose="020F0502020204030203" pitchFamily="34" charset="0"/>
              </a:rPr>
              <a:t> callbacks to optimize training.</a:t>
            </a:r>
          </a:p>
          <a:p>
            <a:pPr>
              <a:lnSpc>
                <a:spcPct val="150000"/>
              </a:lnSpc>
            </a:pPr>
            <a:r>
              <a:rPr lang="en-US" sz="2400" b="1" dirty="0">
                <a:latin typeface="Lato" panose="020F0502020204030203"/>
                <a:ea typeface="Lato" panose="020F0502020204030203" pitchFamily="34" charset="0"/>
                <a:cs typeface="Lato" panose="020F0502020204030203" pitchFamily="34" charset="0"/>
              </a:rPr>
              <a:t>7. Model Training:</a:t>
            </a:r>
            <a:r>
              <a:rPr lang="en-US" sz="2400" dirty="0">
                <a:latin typeface="Lato" panose="020F0502020204030203"/>
                <a:ea typeface="Lato" panose="020F0502020204030203" pitchFamily="34" charset="0"/>
                <a:cs typeface="Lato" panose="020F0502020204030203" pitchFamily="34" charset="0"/>
              </a:rPr>
              <a:t> Train the model for 20 epochs on the augmented training dataset, validating on the validation set.</a:t>
            </a:r>
          </a:p>
          <a:p>
            <a:pPr>
              <a:lnSpc>
                <a:spcPct val="150000"/>
              </a:lnSpc>
            </a:pPr>
            <a:r>
              <a:rPr lang="en-US" sz="2400" b="1" dirty="0">
                <a:latin typeface="Lato" panose="020F0502020204030203"/>
                <a:ea typeface="Lato" panose="020F0502020204030203" pitchFamily="34" charset="0"/>
                <a:cs typeface="Lato" panose="020F0502020204030203" pitchFamily="34" charset="0"/>
              </a:rPr>
              <a:t>8. Model Evaluation:</a:t>
            </a:r>
            <a:r>
              <a:rPr lang="en-US" sz="2400" dirty="0">
                <a:latin typeface="Lato" panose="020F0502020204030203"/>
                <a:ea typeface="Lato" panose="020F0502020204030203" pitchFamily="34" charset="0"/>
                <a:cs typeface="Lato" panose="020F0502020204030203" pitchFamily="34" charset="0"/>
              </a:rPr>
              <a:t> Assess the trained model's performance on the test dataset to measure accuracy and generalization.</a:t>
            </a:r>
          </a:p>
          <a:p>
            <a:pPr>
              <a:lnSpc>
                <a:spcPct val="150000"/>
              </a:lnSpc>
            </a:pPr>
            <a:r>
              <a:rPr lang="en-US" sz="2400" b="1" dirty="0">
                <a:latin typeface="Lato" panose="020F0502020204030203"/>
                <a:ea typeface="Lato" panose="020F0502020204030203" pitchFamily="34" charset="0"/>
                <a:cs typeface="Lato" panose="020F0502020204030203" pitchFamily="34" charset="0"/>
              </a:rPr>
              <a:t>9. Model Saving</a:t>
            </a:r>
            <a:r>
              <a:rPr lang="en-US" sz="2400" dirty="0">
                <a:latin typeface="Lato" panose="020F0502020204030203"/>
                <a:ea typeface="Lato" panose="020F0502020204030203" pitchFamily="34" charset="0"/>
                <a:cs typeface="Lato" panose="020F0502020204030203" pitchFamily="34" charset="0"/>
              </a:rPr>
              <a:t>: Save the trained model as '</a:t>
            </a:r>
            <a:r>
              <a:rPr lang="en-US" sz="2400" dirty="0" err="1">
                <a:latin typeface="Lato" panose="020F0502020204030203"/>
                <a:ea typeface="Lato" panose="020F0502020204030203" pitchFamily="34" charset="0"/>
                <a:cs typeface="Lato" panose="020F0502020204030203" pitchFamily="34" charset="0"/>
              </a:rPr>
              <a:t>glaucoma_model.keras</a:t>
            </a:r>
            <a:r>
              <a:rPr lang="en-US" sz="2400" dirty="0">
                <a:latin typeface="Lato" panose="020F0502020204030203"/>
                <a:ea typeface="Lato" panose="020F0502020204030203" pitchFamily="34" charset="0"/>
                <a:cs typeface="Lato" panose="020F0502020204030203" pitchFamily="34" charset="0"/>
              </a:rPr>
              <a:t>' for future use or deployment.</a:t>
            </a:r>
          </a:p>
          <a:p>
            <a:pPr>
              <a:lnSpc>
                <a:spcPct val="150000"/>
              </a:lnSpc>
            </a:pPr>
            <a:r>
              <a:rPr lang="en-US" sz="2400" b="1" dirty="0">
                <a:latin typeface="Lato" panose="020F0502020204030203"/>
                <a:ea typeface="Lato" panose="020F0502020204030203" pitchFamily="34" charset="0"/>
                <a:cs typeface="Lato" panose="020F0502020204030203" pitchFamily="34" charset="0"/>
              </a:rPr>
              <a:t>10. Deployment:</a:t>
            </a:r>
            <a:r>
              <a:rPr lang="en-US" sz="2400" dirty="0">
                <a:latin typeface="Lato" panose="020F0502020204030203"/>
                <a:ea typeface="Lato" panose="020F0502020204030203" pitchFamily="34" charset="0"/>
                <a:cs typeface="Lato" panose="020F0502020204030203" pitchFamily="34" charset="0"/>
              </a:rPr>
              <a:t> Deploy the saved model in a </a:t>
            </a:r>
            <a:r>
              <a:rPr lang="en-US" sz="2400" dirty="0" err="1">
                <a:latin typeface="Lato" panose="020F0502020204030203"/>
                <a:ea typeface="Lato" panose="020F0502020204030203" pitchFamily="34" charset="0"/>
                <a:cs typeface="Lato" panose="020F0502020204030203" pitchFamily="34" charset="0"/>
              </a:rPr>
              <a:t>Streamlit</a:t>
            </a:r>
            <a:r>
              <a:rPr lang="en-US" sz="2400" dirty="0">
                <a:latin typeface="Lato" panose="020F0502020204030203"/>
                <a:ea typeface="Lato" panose="020F0502020204030203" pitchFamily="34" charset="0"/>
                <a:cs typeface="Lato" panose="020F0502020204030203" pitchFamily="34" charset="0"/>
              </a:rPr>
              <a:t> web application for real-time glaucoma prediction from uploaded eye images.</a:t>
            </a:r>
          </a:p>
          <a:p>
            <a:pPr>
              <a:lnSpc>
                <a:spcPct val="150000"/>
              </a:lnSpc>
            </a:pPr>
            <a:endParaRPr lang="en-US" sz="2400" dirty="0">
              <a:ea typeface="Lato" panose="020F0502020204030203" pitchFamily="34" charset="0"/>
              <a:cs typeface="Lato" panose="020F0502020204030203" pitchFamily="34" charset="0"/>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153" name="Picture 1"/>
          <p:cNvPicPr>
            <a:picLocks noChangeAspect="1"/>
          </p:cNvPicPr>
          <p:nvPr/>
        </p:nvPicPr>
        <p:blipFill>
          <a:blip r:embed="rId2"/>
          <a:stretch>
            <a:fillRect/>
          </a:stretch>
        </p:blipFill>
        <p:spPr>
          <a:xfrm>
            <a:off x="2549769" y="1513364"/>
            <a:ext cx="6682153" cy="4984328"/>
          </a:xfrm>
          <a:prstGeom prst="rect">
            <a:avLst/>
          </a:prstGeom>
        </p:spPr>
      </p:pic>
      <p:sp>
        <p:nvSpPr>
          <p:cNvPr id="1048610" name="Title 2"/>
          <p:cNvSpPr>
            <a:spLocks noGrp="1"/>
          </p:cNvSpPr>
          <p:nvPr>
            <p:ph type="title"/>
          </p:nvPr>
        </p:nvSpPr>
        <p:spPr>
          <a:xfrm>
            <a:off x="2549769" y="363416"/>
            <a:ext cx="9488658" cy="1069731"/>
          </a:xfrm>
        </p:spPr>
        <p:txBody>
          <a:bodyPr>
            <a:normAutofit/>
          </a:bodyPr>
          <a:lstStyle/>
          <a:p>
            <a:r>
              <a:rPr lang="en-US" sz="4000" b="1" dirty="0" smtClean="0">
                <a:solidFill>
                  <a:schemeClr val="accent2"/>
                </a:solidFill>
                <a:effectLst>
                  <a:outerShdw blurRad="38100" dist="38100" dir="2700000" algn="tl">
                    <a:srgbClr val="000000">
                      <a:alpha val="43137"/>
                    </a:srgbClr>
                  </a:outerShdw>
                </a:effectLst>
                <a:latin typeface="+mn-lt"/>
              </a:rPr>
              <a:t>IMPLEMENTATION DESIGN</a:t>
            </a:r>
            <a:endParaRPr lang="en-US" sz="4000" b="1" dirty="0">
              <a:solidFill>
                <a:schemeClr val="accent2"/>
              </a:solidFill>
              <a:effectLst>
                <a:outerShdw blurRad="38100" dist="38100" dir="2700000" algn="tl">
                  <a:srgbClr val="000000">
                    <a:alpha val="43137"/>
                  </a:srgbClr>
                </a:outerShdw>
              </a:effectLst>
              <a:latin typeface="+mn-lt"/>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13" name="TextBox 1"/>
          <p:cNvSpPr txBox="1"/>
          <p:nvPr/>
        </p:nvSpPr>
        <p:spPr>
          <a:xfrm>
            <a:off x="2546883" y="309871"/>
            <a:ext cx="7216877" cy="707886"/>
          </a:xfrm>
          <a:prstGeom prst="rect">
            <a:avLst/>
          </a:prstGeom>
          <a:noFill/>
        </p:spPr>
        <p:txBody>
          <a:bodyPr wrap="square" rtlCol="0">
            <a:spAutoFit/>
          </a:bodyPr>
          <a:lstStyle/>
          <a:p>
            <a:r>
              <a:rPr lang="en-US" sz="3600" b="1" dirty="0" smtClean="0">
                <a:solidFill>
                  <a:schemeClr val="accent2"/>
                </a:solidFill>
                <a:effectLst>
                  <a:outerShdw blurRad="38100" dist="38100" dir="2700000" algn="tl">
                    <a:srgbClr val="000000">
                      <a:alpha val="43137"/>
                    </a:srgbClr>
                  </a:outerShdw>
                </a:effectLst>
                <a:latin typeface="Lato" panose="020F0502020204030203" pitchFamily="34" charset="0"/>
                <a:ea typeface="Lato" panose="020F0502020204030203" pitchFamily="34" charset="0"/>
                <a:cs typeface="Lato" panose="020F0502020204030203" pitchFamily="34" charset="0"/>
              </a:rPr>
              <a:t>         </a:t>
            </a:r>
            <a:r>
              <a:rPr lang="en-US" sz="4000" b="1" dirty="0" smtClean="0">
                <a:solidFill>
                  <a:schemeClr val="accent2"/>
                </a:solidFill>
                <a:effectLst>
                  <a:outerShdw blurRad="38100" dist="38100" dir="2700000" algn="tl">
                    <a:srgbClr val="000000">
                      <a:alpha val="43137"/>
                    </a:srgbClr>
                  </a:outerShdw>
                </a:effectLst>
                <a:ea typeface="Lato" panose="020F0502020204030203" pitchFamily="34" charset="0"/>
                <a:cs typeface="Lato" panose="020F0502020204030203" pitchFamily="34" charset="0"/>
              </a:rPr>
              <a:t>ARCHITECTURE</a:t>
            </a:r>
            <a:endParaRPr lang="en-US" sz="4000" b="1" dirty="0">
              <a:solidFill>
                <a:schemeClr val="accent2"/>
              </a:solidFill>
              <a:ea typeface="Lato" panose="020F0502020204030203" pitchFamily="34" charset="0"/>
              <a:cs typeface="Lato" panose="020F0502020204030203" pitchFamily="34" charset="0"/>
            </a:endParaRPr>
          </a:p>
        </p:txBody>
      </p:sp>
      <p:pic>
        <p:nvPicPr>
          <p:cNvPr id="2097154" name="Picture 4"/>
          <p:cNvPicPr>
            <a:picLocks noChangeAspect="1"/>
          </p:cNvPicPr>
          <p:nvPr/>
        </p:nvPicPr>
        <p:blipFill>
          <a:blip r:embed="rId2"/>
          <a:stretch>
            <a:fillRect/>
          </a:stretch>
        </p:blipFill>
        <p:spPr>
          <a:xfrm>
            <a:off x="2068286" y="1156608"/>
            <a:ext cx="8501742" cy="5414961"/>
          </a:xfrm>
          <a:prstGeom prst="rect">
            <a:avLst/>
          </a:prstGeom>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14" name="Title 1"/>
          <p:cNvSpPr>
            <a:spLocks noGrp="1"/>
          </p:cNvSpPr>
          <p:nvPr>
            <p:ph type="title"/>
          </p:nvPr>
        </p:nvSpPr>
        <p:spPr>
          <a:xfrm>
            <a:off x="3852016" y="156673"/>
            <a:ext cx="9875520" cy="1356360"/>
          </a:xfrm>
        </p:spPr>
        <p:txBody>
          <a:bodyPr>
            <a:normAutofit/>
          </a:bodyPr>
          <a:lstStyle/>
          <a:p>
            <a:r>
              <a:rPr lang="en-US" sz="4000" b="1" dirty="0" smtClean="0">
                <a:solidFill>
                  <a:schemeClr val="accent2"/>
                </a:solidFill>
                <a:effectLst>
                  <a:outerShdw blurRad="38100" dist="38100" dir="2700000" algn="tl">
                    <a:srgbClr val="000000">
                      <a:alpha val="43137"/>
                    </a:srgbClr>
                  </a:outerShdw>
                </a:effectLst>
                <a:latin typeface="+mn-lt"/>
              </a:rPr>
              <a:t>MODULES</a:t>
            </a:r>
            <a:endParaRPr lang="en-US" sz="4000" b="1" dirty="0">
              <a:solidFill>
                <a:schemeClr val="accent2"/>
              </a:solidFill>
              <a:effectLst>
                <a:outerShdw blurRad="38100" dist="38100" dir="2700000" algn="tl">
                  <a:srgbClr val="000000">
                    <a:alpha val="43137"/>
                  </a:srgbClr>
                </a:outerShdw>
              </a:effectLst>
              <a:latin typeface="+mn-lt"/>
            </a:endParaRPr>
          </a:p>
        </p:txBody>
      </p:sp>
      <p:sp>
        <p:nvSpPr>
          <p:cNvPr id="1048615" name="Content Placeholder 2"/>
          <p:cNvSpPr>
            <a:spLocks noGrp="1"/>
          </p:cNvSpPr>
          <p:nvPr>
            <p:ph idx="1"/>
          </p:nvPr>
        </p:nvSpPr>
        <p:spPr>
          <a:xfrm>
            <a:off x="835268" y="1186962"/>
            <a:ext cx="10498017" cy="5328138"/>
          </a:xfrm>
        </p:spPr>
        <p:txBody>
          <a:bodyPr>
            <a:noAutofit/>
          </a:bodyPr>
          <a:lstStyle/>
          <a:p>
            <a:pPr marL="45720" indent="0">
              <a:lnSpc>
                <a:spcPct val="100000"/>
              </a:lnSpc>
              <a:buNone/>
            </a:pPr>
            <a:r>
              <a:rPr lang="en-US" sz="2400" dirty="0" smtClean="0">
                <a:solidFill>
                  <a:schemeClr val="tx1"/>
                </a:solidFill>
                <a:latin typeface="Lato"/>
              </a:rPr>
              <a:t>MobileNetV2  is a </a:t>
            </a:r>
            <a:r>
              <a:rPr lang="en-US" sz="2400" dirty="0">
                <a:solidFill>
                  <a:schemeClr val="tx1"/>
                </a:solidFill>
                <a:latin typeface="Lato"/>
              </a:rPr>
              <a:t>convolutional neural network (CNN) </a:t>
            </a:r>
            <a:r>
              <a:rPr lang="en-US" sz="2400" dirty="0" smtClean="0">
                <a:solidFill>
                  <a:schemeClr val="tx1"/>
                </a:solidFill>
                <a:latin typeface="Lato"/>
              </a:rPr>
              <a:t>architecture </a:t>
            </a:r>
            <a:r>
              <a:rPr lang="en-US" sz="2400" dirty="0">
                <a:solidFill>
                  <a:schemeClr val="tx1"/>
                </a:solidFill>
                <a:latin typeface="Lato"/>
              </a:rPr>
              <a:t>utilized for glaucoma stage detection using fundus images</a:t>
            </a:r>
            <a:r>
              <a:rPr lang="en-US" sz="2400" dirty="0" smtClean="0">
                <a:solidFill>
                  <a:schemeClr val="tx1"/>
                </a:solidFill>
                <a:latin typeface="Lato"/>
              </a:rPr>
              <a:t>.</a:t>
            </a:r>
          </a:p>
          <a:p>
            <a:pPr marL="45720" indent="0">
              <a:lnSpc>
                <a:spcPct val="100000"/>
              </a:lnSpc>
              <a:buNone/>
            </a:pPr>
            <a:r>
              <a:rPr lang="en-US" sz="2400" dirty="0">
                <a:solidFill>
                  <a:schemeClr val="tx1"/>
                </a:solidFill>
                <a:latin typeface="Lato"/>
              </a:rPr>
              <a:t>The process typically involves: </a:t>
            </a:r>
            <a:endParaRPr lang="en-US" sz="2400" dirty="0" smtClean="0">
              <a:solidFill>
                <a:schemeClr val="tx1"/>
              </a:solidFill>
              <a:latin typeface="Lato"/>
            </a:endParaRPr>
          </a:p>
          <a:p>
            <a:pPr marL="45720" indent="0">
              <a:lnSpc>
                <a:spcPct val="100000"/>
              </a:lnSpc>
              <a:buNone/>
            </a:pPr>
            <a:r>
              <a:rPr lang="en-US" sz="2400" b="1" dirty="0" smtClean="0">
                <a:solidFill>
                  <a:schemeClr val="tx1"/>
                </a:solidFill>
                <a:latin typeface="Lato"/>
              </a:rPr>
              <a:t>1</a:t>
            </a:r>
            <a:r>
              <a:rPr lang="en-US" sz="2400" b="1" dirty="0">
                <a:solidFill>
                  <a:schemeClr val="tx1"/>
                </a:solidFill>
                <a:latin typeface="Lato"/>
              </a:rPr>
              <a:t>. </a:t>
            </a:r>
            <a:r>
              <a:rPr lang="en-US" sz="2400" b="1" dirty="0" smtClean="0">
                <a:solidFill>
                  <a:schemeClr val="tx1"/>
                </a:solidFill>
                <a:latin typeface="Lato"/>
              </a:rPr>
              <a:t>Data Collection</a:t>
            </a:r>
            <a:r>
              <a:rPr lang="en-US" sz="2400" dirty="0" smtClean="0">
                <a:solidFill>
                  <a:schemeClr val="tx1"/>
                </a:solidFill>
                <a:latin typeface="Lato"/>
              </a:rPr>
              <a:t>: </a:t>
            </a:r>
            <a:r>
              <a:rPr lang="en-US" sz="2400" dirty="0">
                <a:solidFill>
                  <a:schemeClr val="tx1"/>
                </a:solidFill>
                <a:latin typeface="Lato"/>
              </a:rPr>
              <a:t>Assemble a comprehensive dataset of fundus images depicting various stages of glaucoma.</a:t>
            </a:r>
          </a:p>
          <a:p>
            <a:pPr marL="45720" indent="0">
              <a:lnSpc>
                <a:spcPct val="100000"/>
              </a:lnSpc>
              <a:buNone/>
            </a:pPr>
            <a:r>
              <a:rPr lang="en-US" sz="2400" b="1" dirty="0" smtClean="0">
                <a:solidFill>
                  <a:schemeClr val="tx1"/>
                </a:solidFill>
                <a:latin typeface="Lato"/>
              </a:rPr>
              <a:t>2</a:t>
            </a:r>
            <a:r>
              <a:rPr lang="en-US" sz="2400" b="1" dirty="0">
                <a:solidFill>
                  <a:schemeClr val="tx1"/>
                </a:solidFill>
                <a:latin typeface="Lato"/>
              </a:rPr>
              <a:t>. </a:t>
            </a:r>
            <a:r>
              <a:rPr lang="en-US" sz="2400" b="1" dirty="0" smtClean="0">
                <a:solidFill>
                  <a:schemeClr val="tx1"/>
                </a:solidFill>
                <a:latin typeface="Lato"/>
              </a:rPr>
              <a:t>Data Preprocessing: </a:t>
            </a:r>
            <a:r>
              <a:rPr lang="en-US" sz="2400" dirty="0">
                <a:solidFill>
                  <a:schemeClr val="tx1"/>
                </a:solidFill>
                <a:latin typeface="Lato"/>
              </a:rPr>
              <a:t>Prepare the images for training, which may entail resizing, normalization, and data augmentation to enhance the diversity of the training set.</a:t>
            </a:r>
          </a:p>
          <a:p>
            <a:pPr marL="45720" indent="0">
              <a:lnSpc>
                <a:spcPct val="100000"/>
              </a:lnSpc>
              <a:buNone/>
            </a:pPr>
            <a:r>
              <a:rPr lang="en-US" sz="2400" b="1" dirty="0">
                <a:solidFill>
                  <a:schemeClr val="tx1"/>
                </a:solidFill>
                <a:latin typeface="Lato"/>
              </a:rPr>
              <a:t>3. </a:t>
            </a:r>
            <a:r>
              <a:rPr lang="en-US" sz="2400" b="1" dirty="0" smtClean="0">
                <a:solidFill>
                  <a:schemeClr val="tx1"/>
                </a:solidFill>
                <a:latin typeface="Lato"/>
              </a:rPr>
              <a:t>Model Training: </a:t>
            </a:r>
            <a:r>
              <a:rPr lang="en-US" sz="2400" dirty="0">
                <a:solidFill>
                  <a:schemeClr val="tx1"/>
                </a:solidFill>
                <a:latin typeface="Lato"/>
              </a:rPr>
              <a:t>Train the MobileNetV2 model on the annotated fundus image dataset. Techniques like transfer learning can be applied to leverage pre-trained weights, speeding up convergence and improving performance.</a:t>
            </a:r>
          </a:p>
          <a:p>
            <a:pPr marL="45720" indent="0">
              <a:lnSpc>
                <a:spcPct val="100000"/>
              </a:lnSpc>
              <a:buNone/>
            </a:pPr>
            <a:endParaRPr lang="en-US" sz="2400" dirty="0">
              <a:solidFill>
                <a:schemeClr val="tx1"/>
              </a:solidFill>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16" name="Content Placeholder 2"/>
          <p:cNvSpPr>
            <a:spLocks noGrp="1"/>
          </p:cNvSpPr>
          <p:nvPr>
            <p:ph idx="1"/>
          </p:nvPr>
        </p:nvSpPr>
        <p:spPr>
          <a:xfrm>
            <a:off x="835269" y="406911"/>
            <a:ext cx="9872871" cy="5267058"/>
          </a:xfrm>
        </p:spPr>
        <p:txBody>
          <a:bodyPr>
            <a:normAutofit/>
          </a:bodyPr>
          <a:lstStyle/>
          <a:p>
            <a:pPr marL="45720" indent="0">
              <a:lnSpc>
                <a:spcPct val="150000"/>
              </a:lnSpc>
              <a:buNone/>
            </a:pPr>
            <a:endParaRPr lang="en-US" dirty="0">
              <a:solidFill>
                <a:schemeClr val="tx1"/>
              </a:solidFill>
            </a:endParaRPr>
          </a:p>
          <a:p>
            <a:pPr marL="45720" indent="0">
              <a:lnSpc>
                <a:spcPct val="150000"/>
              </a:lnSpc>
              <a:buNone/>
            </a:pPr>
            <a:r>
              <a:rPr lang="en-US" sz="2400" b="1" dirty="0">
                <a:solidFill>
                  <a:schemeClr val="tx1"/>
                </a:solidFill>
                <a:latin typeface="Lato"/>
              </a:rPr>
              <a:t>4. </a:t>
            </a:r>
            <a:r>
              <a:rPr lang="en-US" sz="2400" b="1" dirty="0" smtClean="0">
                <a:solidFill>
                  <a:schemeClr val="tx1"/>
                </a:solidFill>
                <a:latin typeface="Lato"/>
              </a:rPr>
              <a:t>Model Evaluation: </a:t>
            </a:r>
            <a:r>
              <a:rPr lang="en-US" sz="2400" dirty="0">
                <a:solidFill>
                  <a:schemeClr val="tx1"/>
                </a:solidFill>
                <a:latin typeface="Lato"/>
              </a:rPr>
              <a:t>Evaluate the trained MobileNetV2 model on a separate test dataset to gauge its accuracy, precision, recall, and other relevant metrics, ensuring its effectiveness in glaucoma stage detection.</a:t>
            </a:r>
          </a:p>
          <a:p>
            <a:pPr marL="45720" indent="0">
              <a:lnSpc>
                <a:spcPct val="150000"/>
              </a:lnSpc>
              <a:buNone/>
            </a:pPr>
            <a:r>
              <a:rPr lang="en-US" sz="2400" b="1" dirty="0" smtClean="0">
                <a:solidFill>
                  <a:schemeClr val="tx1"/>
                </a:solidFill>
                <a:latin typeface="Lato"/>
              </a:rPr>
              <a:t>5</a:t>
            </a:r>
            <a:r>
              <a:rPr lang="en-US" sz="2400" b="1" dirty="0">
                <a:solidFill>
                  <a:schemeClr val="tx1"/>
                </a:solidFill>
                <a:latin typeface="Lato"/>
              </a:rPr>
              <a:t>. </a:t>
            </a:r>
            <a:r>
              <a:rPr lang="en-US" sz="2400" b="1" dirty="0" smtClean="0">
                <a:solidFill>
                  <a:schemeClr val="tx1"/>
                </a:solidFill>
                <a:latin typeface="Lato"/>
              </a:rPr>
              <a:t>Deployment: </a:t>
            </a:r>
            <a:r>
              <a:rPr lang="en-US" sz="2400" dirty="0">
                <a:solidFill>
                  <a:schemeClr val="tx1"/>
                </a:solidFill>
                <a:latin typeface="Lato"/>
              </a:rPr>
              <a:t>Incorporate the trained MobileNetV2 model into a system or application for automated glaucoma stage detection, providing a valuable tool for early diagnosis and treatment</a:t>
            </a:r>
            <a:r>
              <a:rPr lang="en-US" sz="2400" dirty="0" smtClean="0">
                <a:solidFill>
                  <a:schemeClr val="tx1"/>
                </a:solidFill>
                <a:latin typeface="Lato"/>
              </a:rPr>
              <a:t>.</a:t>
            </a:r>
            <a:endParaRPr lang="en-US" sz="2400" dirty="0">
              <a:solidFill>
                <a:schemeClr val="tx1"/>
              </a:solidFill>
              <a:latin typeface="Lato"/>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17" name="Content Placeholder 2"/>
          <p:cNvSpPr>
            <a:spLocks noGrp="1"/>
          </p:cNvSpPr>
          <p:nvPr>
            <p:ph idx="1"/>
          </p:nvPr>
        </p:nvSpPr>
        <p:spPr>
          <a:xfrm>
            <a:off x="356462" y="402956"/>
            <a:ext cx="11530738" cy="6121830"/>
          </a:xfrm>
        </p:spPr>
        <p:txBody>
          <a:bodyPr>
            <a:normAutofit fontScale="92500" lnSpcReduction="10000"/>
          </a:bodyPr>
          <a:lstStyle/>
          <a:p>
            <a:pPr marL="45720" indent="0">
              <a:buNone/>
            </a:pPr>
            <a:r>
              <a:rPr lang="en-US" dirty="0" smtClean="0"/>
              <a:t>                                          </a:t>
            </a:r>
            <a:r>
              <a:rPr lang="en-US" sz="4300" b="1" dirty="0" smtClean="0">
                <a:solidFill>
                  <a:schemeClr val="accent2"/>
                </a:solidFill>
                <a:effectLst>
                  <a:outerShdw blurRad="38100" dist="38100" dir="2700000" algn="tl">
                    <a:srgbClr val="000000">
                      <a:alpha val="43137"/>
                    </a:srgbClr>
                  </a:outerShdw>
                </a:effectLst>
              </a:rPr>
              <a:t>TECHNOLOGIES USED</a:t>
            </a:r>
          </a:p>
          <a:p>
            <a:pPr marL="45720" indent="0">
              <a:lnSpc>
                <a:spcPct val="160000"/>
              </a:lnSpc>
              <a:buNone/>
            </a:pPr>
            <a:r>
              <a:rPr lang="en-US" sz="2600" b="1" dirty="0" smtClean="0">
                <a:solidFill>
                  <a:schemeClr val="tx1"/>
                </a:solidFill>
                <a:latin typeface="Lato"/>
                <a:cs typeface="Lucida Sans Unicode" panose="020B0602030504020204" pitchFamily="34" charset="0"/>
              </a:rPr>
              <a:t>1.Deep </a:t>
            </a:r>
            <a:r>
              <a:rPr lang="en-US" sz="2600" b="1" dirty="0">
                <a:solidFill>
                  <a:schemeClr val="tx1"/>
                </a:solidFill>
                <a:latin typeface="Lato"/>
                <a:cs typeface="Lucida Sans Unicode" panose="020B0602030504020204" pitchFamily="34" charset="0"/>
              </a:rPr>
              <a:t>Learning: </a:t>
            </a:r>
            <a:r>
              <a:rPr lang="en-US" sz="2600" dirty="0">
                <a:solidFill>
                  <a:schemeClr val="tx1"/>
                </a:solidFill>
                <a:latin typeface="Lato"/>
                <a:cs typeface="Lucida Sans Unicode" panose="020B0602030504020204" pitchFamily="34" charset="0"/>
              </a:rPr>
              <a:t>Deep learning techniques are employed for training the glaucoma detection models. These techniques involve neural networks with multiple layers that can automatically learn hierarchical representations of fundus images to identify glaucoma stages</a:t>
            </a:r>
            <a:r>
              <a:rPr lang="en-US" sz="2600" dirty="0" smtClean="0">
                <a:solidFill>
                  <a:schemeClr val="tx1"/>
                </a:solidFill>
                <a:latin typeface="Lato"/>
                <a:cs typeface="Lucida Sans Unicode" panose="020B0602030504020204" pitchFamily="34" charset="0"/>
              </a:rPr>
              <a:t>.</a:t>
            </a:r>
          </a:p>
          <a:p>
            <a:pPr marL="45720" indent="0">
              <a:lnSpc>
                <a:spcPct val="160000"/>
              </a:lnSpc>
              <a:buNone/>
            </a:pPr>
            <a:r>
              <a:rPr lang="en-US" sz="2600" b="1" dirty="0" smtClean="0">
                <a:solidFill>
                  <a:schemeClr val="tx1"/>
                </a:solidFill>
                <a:latin typeface="Lato"/>
                <a:cs typeface="Lucida Sans Unicode" panose="020B0602030504020204" pitchFamily="34" charset="0"/>
              </a:rPr>
              <a:t>2</a:t>
            </a:r>
            <a:r>
              <a:rPr lang="en-US" sz="2600" b="1" dirty="0">
                <a:solidFill>
                  <a:schemeClr val="tx1"/>
                </a:solidFill>
                <a:latin typeface="Lato"/>
                <a:cs typeface="Lucida Sans Unicode" panose="020B0602030504020204" pitchFamily="34" charset="0"/>
              </a:rPr>
              <a:t>. </a:t>
            </a:r>
            <a:r>
              <a:rPr lang="en-US" sz="2600" b="1" dirty="0" err="1">
                <a:solidFill>
                  <a:schemeClr val="tx1"/>
                </a:solidFill>
                <a:latin typeface="Lato"/>
                <a:cs typeface="Lucida Sans Unicode" panose="020B0602030504020204" pitchFamily="34" charset="0"/>
              </a:rPr>
              <a:t>Roboflow</a:t>
            </a:r>
            <a:r>
              <a:rPr lang="en-US" sz="2600" b="1" dirty="0">
                <a:solidFill>
                  <a:schemeClr val="tx1"/>
                </a:solidFill>
                <a:latin typeface="Lato"/>
                <a:cs typeface="Lucida Sans Unicode" panose="020B0602030504020204" pitchFamily="34" charset="0"/>
              </a:rPr>
              <a:t>:</a:t>
            </a:r>
            <a:r>
              <a:rPr lang="en-US" sz="2600" dirty="0">
                <a:solidFill>
                  <a:schemeClr val="tx1"/>
                </a:solidFill>
                <a:latin typeface="Lato"/>
                <a:cs typeface="Lucida Sans Unicode" panose="020B0602030504020204" pitchFamily="34" charset="0"/>
              </a:rPr>
              <a:t> </a:t>
            </a:r>
            <a:r>
              <a:rPr lang="en-US" sz="2600" dirty="0" err="1">
                <a:solidFill>
                  <a:schemeClr val="tx1"/>
                </a:solidFill>
                <a:latin typeface="Lato"/>
                <a:cs typeface="Lucida Sans Unicode" panose="020B0602030504020204" pitchFamily="34" charset="0"/>
              </a:rPr>
              <a:t>Roboflow</a:t>
            </a:r>
            <a:r>
              <a:rPr lang="en-US" sz="2600" dirty="0">
                <a:solidFill>
                  <a:schemeClr val="tx1"/>
                </a:solidFill>
                <a:latin typeface="Lato"/>
                <a:cs typeface="Lucida Sans Unicode" panose="020B0602030504020204" pitchFamily="34" charset="0"/>
              </a:rPr>
              <a:t> is employed for managing and preprocessing the fundus image dataset used for training the glaucoma detection models. It offers tools for annotating, augmenting, and organizing image data, streamlining the data preparation process. </a:t>
            </a:r>
            <a:endParaRPr lang="en-US" sz="2600" dirty="0" smtClean="0">
              <a:solidFill>
                <a:schemeClr val="tx1"/>
              </a:solidFill>
              <a:latin typeface="Lato"/>
              <a:cs typeface="Lucida Sans Unicode" panose="020B0602030504020204" pitchFamily="34" charset="0"/>
            </a:endParaRPr>
          </a:p>
          <a:p>
            <a:pPr marL="45720" indent="0">
              <a:lnSpc>
                <a:spcPct val="160000"/>
              </a:lnSpc>
              <a:buNone/>
            </a:pPr>
            <a:r>
              <a:rPr lang="en-US" sz="2600" b="1" dirty="0" smtClean="0">
                <a:solidFill>
                  <a:schemeClr val="tx1"/>
                </a:solidFill>
                <a:latin typeface="Lato"/>
                <a:cs typeface="Lucida Sans Unicode" panose="020B0602030504020204" pitchFamily="34" charset="0"/>
              </a:rPr>
              <a:t>3.TensorFlow</a:t>
            </a:r>
            <a:r>
              <a:rPr lang="en-US" sz="2600" b="1" dirty="0">
                <a:solidFill>
                  <a:schemeClr val="tx1"/>
                </a:solidFill>
                <a:latin typeface="Lato"/>
                <a:cs typeface="Lucida Sans Unicode" panose="020B0602030504020204" pitchFamily="34" charset="0"/>
              </a:rPr>
              <a:t>:</a:t>
            </a:r>
            <a:r>
              <a:rPr lang="en-US" sz="2600" dirty="0">
                <a:solidFill>
                  <a:schemeClr val="tx1"/>
                </a:solidFill>
                <a:latin typeface="Lato"/>
                <a:cs typeface="Lucida Sans Unicode" panose="020B0602030504020204" pitchFamily="34" charset="0"/>
              </a:rPr>
              <a:t> </a:t>
            </a:r>
            <a:r>
              <a:rPr lang="en-US" sz="2600" dirty="0" err="1">
                <a:solidFill>
                  <a:schemeClr val="tx1"/>
                </a:solidFill>
                <a:latin typeface="Lato"/>
                <a:cs typeface="Lucida Sans Unicode" panose="020B0602030504020204" pitchFamily="34" charset="0"/>
              </a:rPr>
              <a:t>TensorFlow</a:t>
            </a:r>
            <a:r>
              <a:rPr lang="en-US" sz="2600" dirty="0">
                <a:solidFill>
                  <a:schemeClr val="tx1"/>
                </a:solidFill>
                <a:latin typeface="Lato"/>
                <a:cs typeface="Lucida Sans Unicode" panose="020B0602030504020204" pitchFamily="34" charset="0"/>
              </a:rPr>
              <a:t> serves as the primary deep learning framework </a:t>
            </a:r>
            <a:r>
              <a:rPr lang="en-US" sz="2600" dirty="0" smtClean="0">
                <a:solidFill>
                  <a:schemeClr val="tx1"/>
                </a:solidFill>
                <a:latin typeface="Lato"/>
                <a:cs typeface="Lucida Sans Unicode" panose="020B0602030504020204" pitchFamily="34" charset="0"/>
              </a:rPr>
              <a:t>for</a:t>
            </a:r>
            <a:endParaRPr lang="en-US" dirty="0">
              <a:solidFill>
                <a:schemeClr val="tx1"/>
              </a:solidFill>
              <a:latin typeface="Lato"/>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18" name="Content Placeholder 2"/>
          <p:cNvSpPr>
            <a:spLocks noGrp="1"/>
          </p:cNvSpPr>
          <p:nvPr>
            <p:ph idx="1"/>
          </p:nvPr>
        </p:nvSpPr>
        <p:spPr>
          <a:xfrm>
            <a:off x="356461" y="264920"/>
            <a:ext cx="11561735" cy="6399351"/>
          </a:xfrm>
        </p:spPr>
        <p:txBody>
          <a:bodyPr>
            <a:normAutofit fontScale="92500" lnSpcReduction="20000"/>
          </a:bodyPr>
          <a:lstStyle/>
          <a:p>
            <a:pPr marL="45720" indent="0">
              <a:lnSpc>
                <a:spcPct val="160000"/>
              </a:lnSpc>
              <a:buNone/>
            </a:pPr>
            <a:r>
              <a:rPr lang="en-US" sz="2700" dirty="0">
                <a:solidFill>
                  <a:schemeClr val="tx1"/>
                </a:solidFill>
                <a:latin typeface="Lato"/>
                <a:cs typeface="Lucida Sans Unicode" panose="020B0602030504020204" pitchFamily="34" charset="0"/>
              </a:rPr>
              <a:t>implementing and training the glaucoma detection models. </a:t>
            </a:r>
            <a:r>
              <a:rPr lang="en-US" sz="2700" dirty="0" smtClean="0">
                <a:solidFill>
                  <a:schemeClr val="tx1"/>
                </a:solidFill>
                <a:latin typeface="Lato"/>
                <a:cs typeface="Lucida Sans Unicode" panose="020B0602030504020204" pitchFamily="34" charset="0"/>
              </a:rPr>
              <a:t>It </a:t>
            </a:r>
            <a:r>
              <a:rPr lang="en-US" sz="2700" dirty="0">
                <a:solidFill>
                  <a:schemeClr val="tx1"/>
                </a:solidFill>
                <a:latin typeface="Lato"/>
                <a:cs typeface="Lucida Sans Unicode" panose="020B0602030504020204" pitchFamily="34" charset="0"/>
              </a:rPr>
              <a:t>provides a comprehensive set of tools and APIs for building and optimizing deep neural networks. </a:t>
            </a:r>
            <a:endParaRPr lang="en-US" sz="2700" dirty="0">
              <a:solidFill>
                <a:schemeClr val="tx1"/>
              </a:solidFill>
              <a:latin typeface="Lato"/>
            </a:endParaRPr>
          </a:p>
          <a:p>
            <a:pPr marL="45720" indent="0">
              <a:lnSpc>
                <a:spcPct val="160000"/>
              </a:lnSpc>
              <a:buNone/>
            </a:pPr>
            <a:r>
              <a:rPr lang="en-US" sz="2700" b="1" dirty="0" smtClean="0">
                <a:solidFill>
                  <a:schemeClr val="tx1"/>
                </a:solidFill>
                <a:latin typeface="Lato"/>
                <a:cs typeface="Lucida Sans Unicode" panose="020B0602030504020204" pitchFamily="34" charset="0"/>
              </a:rPr>
              <a:t>4</a:t>
            </a:r>
            <a:r>
              <a:rPr lang="en-US" sz="2700" b="1" dirty="0">
                <a:solidFill>
                  <a:schemeClr val="tx1"/>
                </a:solidFill>
                <a:latin typeface="Lato"/>
                <a:cs typeface="Lucida Sans Unicode" panose="020B0602030504020204" pitchFamily="34" charset="0"/>
              </a:rPr>
              <a:t>. </a:t>
            </a:r>
            <a:r>
              <a:rPr lang="en-US" sz="2700" b="1" dirty="0" err="1">
                <a:solidFill>
                  <a:schemeClr val="tx1"/>
                </a:solidFill>
                <a:latin typeface="Lato"/>
                <a:cs typeface="Lucida Sans Unicode" panose="020B0602030504020204" pitchFamily="34" charset="0"/>
              </a:rPr>
              <a:t>Keras</a:t>
            </a:r>
            <a:r>
              <a:rPr lang="en-US" sz="2700" b="1" dirty="0">
                <a:solidFill>
                  <a:schemeClr val="tx1"/>
                </a:solidFill>
                <a:latin typeface="Lato"/>
                <a:cs typeface="Lucida Sans Unicode" panose="020B0602030504020204" pitchFamily="34" charset="0"/>
              </a:rPr>
              <a:t>: </a:t>
            </a:r>
            <a:r>
              <a:rPr lang="en-US" sz="2700" dirty="0" err="1">
                <a:solidFill>
                  <a:schemeClr val="tx1"/>
                </a:solidFill>
                <a:latin typeface="Lato"/>
                <a:cs typeface="Lucida Sans Unicode" panose="020B0602030504020204" pitchFamily="34" charset="0"/>
              </a:rPr>
              <a:t>Keras</a:t>
            </a:r>
            <a:r>
              <a:rPr lang="en-US" sz="2700" dirty="0">
                <a:solidFill>
                  <a:schemeClr val="tx1"/>
                </a:solidFill>
                <a:latin typeface="Lato"/>
                <a:cs typeface="Lucida Sans Unicode" panose="020B0602030504020204" pitchFamily="34" charset="0"/>
              </a:rPr>
              <a:t>, as a high-level neural networks API, is likely utilized in conjunction with </a:t>
            </a:r>
            <a:r>
              <a:rPr lang="en-US" sz="2700" dirty="0" err="1">
                <a:solidFill>
                  <a:schemeClr val="tx1"/>
                </a:solidFill>
                <a:latin typeface="Lato"/>
                <a:cs typeface="Lucida Sans Unicode" panose="020B0602030504020204" pitchFamily="34" charset="0"/>
              </a:rPr>
              <a:t>TensorFlow</a:t>
            </a:r>
            <a:r>
              <a:rPr lang="en-US" sz="2700" dirty="0">
                <a:solidFill>
                  <a:schemeClr val="tx1"/>
                </a:solidFill>
                <a:latin typeface="Lato"/>
                <a:cs typeface="Lucida Sans Unicode" panose="020B0602030504020204" pitchFamily="34" charset="0"/>
              </a:rPr>
              <a:t> for rapid prototyping and experimentation with different model architectures. </a:t>
            </a:r>
            <a:r>
              <a:rPr lang="en-US" sz="2700" dirty="0" err="1">
                <a:solidFill>
                  <a:schemeClr val="tx1"/>
                </a:solidFill>
                <a:latin typeface="Lato"/>
                <a:cs typeface="Lucida Sans Unicode" panose="020B0602030504020204" pitchFamily="34" charset="0"/>
              </a:rPr>
              <a:t>Keras</a:t>
            </a:r>
            <a:r>
              <a:rPr lang="en-US" sz="2700" dirty="0">
                <a:solidFill>
                  <a:schemeClr val="tx1"/>
                </a:solidFill>
                <a:latin typeface="Lato"/>
                <a:cs typeface="Lucida Sans Unicode" panose="020B0602030504020204" pitchFamily="34" charset="0"/>
              </a:rPr>
              <a:t> simplifies the process of designing, training, and evaluating deep learning models. </a:t>
            </a:r>
            <a:endParaRPr lang="en-US" sz="2700" dirty="0" smtClean="0">
              <a:solidFill>
                <a:schemeClr val="tx1"/>
              </a:solidFill>
              <a:latin typeface="Lato"/>
              <a:cs typeface="Lucida Sans Unicode" panose="020B0602030504020204" pitchFamily="34" charset="0"/>
            </a:endParaRPr>
          </a:p>
          <a:p>
            <a:pPr marL="45720" indent="0">
              <a:lnSpc>
                <a:spcPct val="160000"/>
              </a:lnSpc>
              <a:buNone/>
            </a:pPr>
            <a:r>
              <a:rPr lang="en-US" sz="2700" b="1" dirty="0" smtClean="0">
                <a:solidFill>
                  <a:schemeClr val="tx1"/>
                </a:solidFill>
                <a:latin typeface="Lato"/>
                <a:cs typeface="Lucida Sans Unicode" panose="020B0602030504020204" pitchFamily="34" charset="0"/>
              </a:rPr>
              <a:t>5</a:t>
            </a:r>
            <a:r>
              <a:rPr lang="en-US" sz="2700" b="1" dirty="0">
                <a:solidFill>
                  <a:schemeClr val="tx1"/>
                </a:solidFill>
                <a:latin typeface="Lato"/>
                <a:cs typeface="Lucida Sans Unicode" panose="020B0602030504020204" pitchFamily="34" charset="0"/>
              </a:rPr>
              <a:t>. </a:t>
            </a:r>
            <a:r>
              <a:rPr lang="en-US" sz="2700" b="1" dirty="0" err="1">
                <a:solidFill>
                  <a:schemeClr val="tx1"/>
                </a:solidFill>
                <a:latin typeface="Lato"/>
                <a:cs typeface="Lucida Sans Unicode" panose="020B0602030504020204" pitchFamily="34" charset="0"/>
              </a:rPr>
              <a:t>Streamlit</a:t>
            </a:r>
            <a:r>
              <a:rPr lang="en-US" sz="2700" b="1" dirty="0">
                <a:solidFill>
                  <a:schemeClr val="tx1"/>
                </a:solidFill>
                <a:latin typeface="Lato"/>
                <a:cs typeface="Lucida Sans Unicode" panose="020B0602030504020204" pitchFamily="34" charset="0"/>
              </a:rPr>
              <a:t>: </a:t>
            </a:r>
            <a:r>
              <a:rPr lang="en-US" sz="2700" dirty="0" err="1">
                <a:solidFill>
                  <a:schemeClr val="tx1"/>
                </a:solidFill>
                <a:latin typeface="Lato"/>
                <a:cs typeface="Lucida Sans Unicode" panose="020B0602030504020204" pitchFamily="34" charset="0"/>
              </a:rPr>
              <a:t>Streamlit</a:t>
            </a:r>
            <a:r>
              <a:rPr lang="en-US" sz="2700" dirty="0">
                <a:solidFill>
                  <a:schemeClr val="tx1"/>
                </a:solidFill>
                <a:latin typeface="Lato"/>
                <a:cs typeface="Lucida Sans Unicode" panose="020B0602030504020204" pitchFamily="34" charset="0"/>
              </a:rPr>
              <a:t> is utilized to create a user-friendly web application for interacting with the trained glaucoma detection models. It enables healthcare professionals to upload fundus images and receive predictions regarding the stages of glaucoma in real time.</a:t>
            </a:r>
            <a:r>
              <a:rPr lang="en-US" sz="2400" dirty="0">
                <a:solidFill>
                  <a:schemeClr val="tx1"/>
                </a:solidFill>
                <a:cs typeface="Lucida Sans Unicode" panose="020B0602030504020204" pitchFamily="34" charset="0"/>
              </a:rPr>
              <a:t> </a:t>
            </a:r>
            <a:endParaRPr lang="en-US" sz="2400" b="1" dirty="0">
              <a:solidFill>
                <a:schemeClr val="tx1"/>
              </a:solidFill>
              <a:effectLst>
                <a:outerShdw blurRad="38100" dist="38100" dir="2700000" algn="tl">
                  <a:srgbClr val="000000">
                    <a:alpha val="43137"/>
                  </a:srgbClr>
                </a:outerShdw>
              </a:effectLst>
              <a:cs typeface="Lucida Sans Unicode" panose="020B0602030504020204" pitchFamily="34" charset="0"/>
            </a:endParaRPr>
          </a:p>
          <a:p>
            <a:pPr marL="45720" indent="0">
              <a:buNone/>
            </a:pPr>
            <a:endParaRPr lang="en-US" sz="2400"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89" name="TextBox 3"/>
          <p:cNvSpPr txBox="1"/>
          <p:nvPr/>
        </p:nvSpPr>
        <p:spPr>
          <a:xfrm>
            <a:off x="4454675" y="681436"/>
            <a:ext cx="7737324" cy="707886"/>
          </a:xfrm>
          <a:prstGeom prst="rect">
            <a:avLst/>
          </a:prstGeom>
          <a:noFill/>
        </p:spPr>
        <p:txBody>
          <a:bodyPr wrap="square" rtlCol="0">
            <a:spAutoFit/>
          </a:bodyPr>
          <a:lstStyle/>
          <a:p>
            <a:r>
              <a:rPr lang="en-US" sz="4000" b="1" dirty="0">
                <a:solidFill>
                  <a:schemeClr val="accent2"/>
                </a:solidFill>
                <a:effectLst>
                  <a:outerShdw blurRad="38100" dist="38100" dir="2700000" algn="tl">
                    <a:srgbClr val="000000">
                      <a:alpha val="43137"/>
                    </a:srgbClr>
                  </a:outerShdw>
                </a:effectLst>
                <a:latin typeface="Lato" panose="020F0502020204030203"/>
              </a:rPr>
              <a:t>ABSTRACT</a:t>
            </a:r>
          </a:p>
        </p:txBody>
      </p:sp>
      <p:sp>
        <p:nvSpPr>
          <p:cNvPr id="1048590" name="TextBox 4"/>
          <p:cNvSpPr txBox="1"/>
          <p:nvPr/>
        </p:nvSpPr>
        <p:spPr>
          <a:xfrm>
            <a:off x="1015121" y="1389323"/>
            <a:ext cx="10521701" cy="4536440"/>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400" dirty="0">
                <a:latin typeface="Lato" panose="020F0502020204030203"/>
                <a:ea typeface="Lato" panose="020F0502020204030203" pitchFamily="34" charset="0"/>
                <a:cs typeface="Lato" panose="020F0502020204030203" pitchFamily="34" charset="0"/>
              </a:rPr>
              <a:t>A chronic eye condition called glaucoma has a deleterious effect on the optical nerve, which links the brain and eye </a:t>
            </a:r>
            <a:r>
              <a:rPr lang="en-US" sz="2400" dirty="0" smtClean="0">
                <a:latin typeface="Lato" panose="020F0502020204030203"/>
                <a:ea typeface="Lato" panose="020F0502020204030203" pitchFamily="34" charset="0"/>
                <a:cs typeface="Lato" panose="020F0502020204030203" pitchFamily="34" charset="0"/>
              </a:rPr>
              <a:t>to </a:t>
            </a:r>
            <a:r>
              <a:rPr lang="en-US" sz="2400" dirty="0">
                <a:latin typeface="Lato" panose="020F0502020204030203"/>
                <a:ea typeface="Lato" panose="020F0502020204030203" pitchFamily="34" charset="0"/>
                <a:cs typeface="Lato" panose="020F0502020204030203" pitchFamily="34" charset="0"/>
              </a:rPr>
              <a:t>transmit visual information. </a:t>
            </a:r>
            <a:endParaRPr lang="en-US" sz="2400" dirty="0" smtClean="0">
              <a:latin typeface="Lato" panose="020F0502020204030203"/>
              <a:ea typeface="Lato" panose="020F0502020204030203" pitchFamily="34" charset="0"/>
              <a:cs typeface="Lato" panose="020F0502020204030203" pitchFamily="34" charset="0"/>
            </a:endParaRPr>
          </a:p>
          <a:p>
            <a:pPr marL="342900" indent="-342900">
              <a:lnSpc>
                <a:spcPct val="150000"/>
              </a:lnSpc>
              <a:buFont typeface="Arial" panose="020B0604020202020204" pitchFamily="34" charset="0"/>
              <a:buChar char="•"/>
            </a:pPr>
            <a:r>
              <a:rPr lang="en-US" sz="2400" dirty="0" smtClean="0">
                <a:latin typeface="Lato" panose="020F0502020204030203"/>
                <a:ea typeface="Lato" panose="020F0502020204030203" pitchFamily="34" charset="0"/>
                <a:cs typeface="Lato" panose="020F0502020204030203" pitchFamily="34" charset="0"/>
              </a:rPr>
              <a:t>Early </a:t>
            </a:r>
            <a:r>
              <a:rPr lang="en-US" sz="2400" dirty="0">
                <a:latin typeface="Lato" panose="020F0502020204030203"/>
                <a:ea typeface="Lato" panose="020F0502020204030203" pitchFamily="34" charset="0"/>
                <a:cs typeface="Lato" panose="020F0502020204030203" pitchFamily="34" charset="0"/>
              </a:rPr>
              <a:t>detection is essential for stopping the condition's progression. </a:t>
            </a:r>
            <a:endParaRPr lang="en-US" sz="2400" dirty="0" smtClean="0">
              <a:latin typeface="Lato" panose="020F0502020204030203"/>
              <a:ea typeface="Lato" panose="020F0502020204030203" pitchFamily="34" charset="0"/>
              <a:cs typeface="Lato" panose="020F0502020204030203" pitchFamily="34" charset="0"/>
            </a:endParaRPr>
          </a:p>
          <a:p>
            <a:pPr marL="342900" indent="-342900">
              <a:lnSpc>
                <a:spcPct val="150000"/>
              </a:lnSpc>
              <a:buFont typeface="Arial" panose="020B0604020202020204" pitchFamily="34" charset="0"/>
              <a:buChar char="•"/>
            </a:pPr>
            <a:r>
              <a:rPr lang="en-US" sz="2400" dirty="0" smtClean="0">
                <a:latin typeface="Lato" panose="020F0502020204030203"/>
                <a:ea typeface="Lato" panose="020F0502020204030203" pitchFamily="34" charset="0"/>
                <a:cs typeface="Lato" panose="020F0502020204030203" pitchFamily="34" charset="0"/>
              </a:rPr>
              <a:t>Glaucoma </a:t>
            </a:r>
            <a:r>
              <a:rPr lang="en-US" sz="2400" dirty="0">
                <a:latin typeface="Lato" panose="020F0502020204030203"/>
                <a:ea typeface="Lato" panose="020F0502020204030203" pitchFamily="34" charset="0"/>
                <a:cs typeface="Lato" panose="020F0502020204030203" pitchFamily="34" charset="0"/>
              </a:rPr>
              <a:t>is one of the most prevalent </a:t>
            </a:r>
            <a:r>
              <a:rPr lang="en-US" sz="2400" dirty="0" smtClean="0">
                <a:latin typeface="Lato" panose="020F0502020204030203"/>
                <a:ea typeface="Lato" panose="020F0502020204030203" pitchFamily="34" charset="0"/>
                <a:cs typeface="Lato" panose="020F0502020204030203" pitchFamily="34" charset="0"/>
              </a:rPr>
              <a:t>eye </a:t>
            </a:r>
            <a:r>
              <a:rPr lang="en-US" sz="2400" dirty="0">
                <a:latin typeface="Lato" panose="020F0502020204030203"/>
                <a:ea typeface="Lato" panose="020F0502020204030203" pitchFamily="34" charset="0"/>
                <a:cs typeface="Lato" panose="020F0502020204030203" pitchFamily="34" charset="0"/>
              </a:rPr>
              <a:t>conditions, and it's important to catch it early because it can cause blindness and neurological issues</a:t>
            </a:r>
            <a:r>
              <a:rPr lang="en-US" sz="2400" dirty="0" smtClean="0">
                <a:latin typeface="Lato" panose="020F0502020204030203"/>
                <a:ea typeface="Lato" panose="020F0502020204030203" pitchFamily="34" charset="0"/>
                <a:cs typeface="Lato" panose="020F0502020204030203" pitchFamily="34" charset="0"/>
              </a:rPr>
              <a:t>.</a:t>
            </a:r>
          </a:p>
          <a:p>
            <a:pPr marL="342900" indent="-342900">
              <a:lnSpc>
                <a:spcPct val="150000"/>
              </a:lnSpc>
              <a:buFont typeface="Arial" panose="020B0604020202020204" pitchFamily="34" charset="0"/>
              <a:buChar char="•"/>
            </a:pPr>
            <a:r>
              <a:rPr lang="en-US" sz="2400" dirty="0" smtClean="0">
                <a:latin typeface="Lato" panose="020F0502020204030203"/>
                <a:ea typeface="Lato" panose="020F0502020204030203" pitchFamily="34" charset="0"/>
                <a:cs typeface="Lato" panose="020F0502020204030203" pitchFamily="34" charset="0"/>
              </a:rPr>
              <a:t> </a:t>
            </a:r>
            <a:r>
              <a:rPr lang="en-US" sz="2400" dirty="0">
                <a:latin typeface="Lato" panose="020F0502020204030203"/>
                <a:ea typeface="Lato" panose="020F0502020204030203" pitchFamily="34" charset="0"/>
                <a:cs typeface="Lato" panose="020F0502020204030203" pitchFamily="34" charset="0"/>
              </a:rPr>
              <a:t>In this study, a Deep Learning </a:t>
            </a:r>
            <a:r>
              <a:rPr lang="en-US" sz="2400" dirty="0" smtClean="0">
                <a:latin typeface="Lato" panose="020F0502020204030203"/>
                <a:ea typeface="Lato" panose="020F0502020204030203" pitchFamily="34" charset="0"/>
                <a:cs typeface="Lato" panose="020F0502020204030203" pitchFamily="34" charset="0"/>
              </a:rPr>
              <a:t>system </a:t>
            </a:r>
            <a:r>
              <a:rPr lang="en-US" sz="2400" dirty="0">
                <a:latin typeface="Lato" panose="020F0502020204030203"/>
                <a:ea typeface="Lato" panose="020F0502020204030203" pitchFamily="34" charset="0"/>
                <a:cs typeface="Lato" panose="020F0502020204030203" pitchFamily="34" charset="0"/>
              </a:rPr>
              <a:t>is proposed for the early detection of glaucoma. </a:t>
            </a:r>
          </a:p>
          <a:p>
            <a:pPr marL="342900" indent="-342900">
              <a:buFont typeface="Arial" panose="020B0604020202020204" pitchFamily="34" charset="0"/>
              <a:buChar char="•"/>
            </a:pPr>
            <a:endParaRPr lang="en-US" sz="2400" dirty="0">
              <a:latin typeface="Lato" panose="020F0502020204030203"/>
              <a:ea typeface="Lato" panose="020F0502020204030203" pitchFamily="34" charset="0"/>
              <a:cs typeface="Lato" panose="020F0502020204030203" pitchFamily="34" charset="0"/>
            </a:endParaRPr>
          </a:p>
          <a:p>
            <a:pPr marL="342900" indent="-342900">
              <a:buFont typeface="Arial" panose="020B0604020202020204" pitchFamily="34" charset="0"/>
              <a:buChar char="•"/>
            </a:pPr>
            <a:endParaRPr lang="en-US" sz="2400" dirty="0">
              <a:latin typeface="Lato" panose="020F0502020204030203"/>
              <a:ea typeface="Lato" panose="020F0502020204030203" pitchFamily="34" charset="0"/>
              <a:cs typeface="Lato" panose="020F0502020204030203" pitchFamily="34" charset="0"/>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11" name="Title 1"/>
          <p:cNvSpPr>
            <a:spLocks noGrp="1"/>
          </p:cNvSpPr>
          <p:nvPr>
            <p:ph type="title"/>
          </p:nvPr>
        </p:nvSpPr>
        <p:spPr>
          <a:xfrm>
            <a:off x="2570148" y="0"/>
            <a:ext cx="9875520" cy="1356360"/>
          </a:xfrm>
        </p:spPr>
        <p:txBody>
          <a:bodyPr>
            <a:normAutofit/>
          </a:bodyPr>
          <a:lstStyle/>
          <a:p>
            <a:r>
              <a:rPr lang="en-US" sz="4000" b="1" dirty="0" smtClean="0">
                <a:solidFill>
                  <a:schemeClr val="accent2"/>
                </a:solidFill>
                <a:effectLst>
                  <a:outerShdw blurRad="38100" dist="38100" dir="2700000" algn="tl">
                    <a:srgbClr val="000000">
                      <a:alpha val="43137"/>
                    </a:srgbClr>
                  </a:outerShdw>
                </a:effectLst>
                <a:latin typeface="+mn-lt"/>
              </a:rPr>
              <a:t>SOFTWARE REQUIREMENTS</a:t>
            </a:r>
            <a:endParaRPr lang="en-US" sz="4000" b="1" dirty="0">
              <a:solidFill>
                <a:schemeClr val="accent2"/>
              </a:solidFill>
              <a:effectLst>
                <a:outerShdw blurRad="38100" dist="38100" dir="2700000" algn="tl">
                  <a:srgbClr val="000000">
                    <a:alpha val="43137"/>
                  </a:srgbClr>
                </a:outerShdw>
              </a:effectLst>
              <a:latin typeface="+mn-lt"/>
            </a:endParaRPr>
          </a:p>
        </p:txBody>
      </p:sp>
      <p:sp>
        <p:nvSpPr>
          <p:cNvPr id="1048612" name="Content Placeholder 2"/>
          <p:cNvSpPr>
            <a:spLocks noGrp="1"/>
          </p:cNvSpPr>
          <p:nvPr>
            <p:ph idx="1"/>
          </p:nvPr>
        </p:nvSpPr>
        <p:spPr>
          <a:xfrm>
            <a:off x="777667" y="936338"/>
            <a:ext cx="10818975" cy="5306939"/>
          </a:xfrm>
        </p:spPr>
        <p:txBody>
          <a:bodyPr>
            <a:normAutofit fontScale="95455" lnSpcReduction="10000"/>
          </a:bodyPr>
          <a:lstStyle/>
          <a:p>
            <a:pPr marL="45720" indent="0">
              <a:lnSpc>
                <a:spcPct val="100000"/>
              </a:lnSpc>
              <a:buNone/>
            </a:pPr>
            <a:r>
              <a:rPr lang="en-US" sz="2400" b="1" dirty="0" smtClean="0">
                <a:solidFill>
                  <a:schemeClr val="tx1"/>
                </a:solidFill>
                <a:latin typeface="Lato"/>
              </a:rPr>
              <a:t>1</a:t>
            </a:r>
            <a:r>
              <a:rPr lang="en-US" sz="2400" b="1" dirty="0">
                <a:solidFill>
                  <a:schemeClr val="tx1"/>
                </a:solidFill>
                <a:latin typeface="Lato"/>
              </a:rPr>
              <a:t>. </a:t>
            </a:r>
            <a:r>
              <a:rPr lang="en-US" sz="2400" b="1" dirty="0" smtClean="0">
                <a:solidFill>
                  <a:schemeClr val="tx1"/>
                </a:solidFill>
                <a:latin typeface="Lato"/>
              </a:rPr>
              <a:t>Python: </a:t>
            </a:r>
            <a:r>
              <a:rPr lang="en-US" sz="2400" dirty="0">
                <a:solidFill>
                  <a:schemeClr val="tx1"/>
                </a:solidFill>
                <a:latin typeface="Lato"/>
              </a:rPr>
              <a:t>The code is written in Python, so Python interpreter is required.</a:t>
            </a:r>
          </a:p>
          <a:p>
            <a:pPr marL="45720" indent="0">
              <a:lnSpc>
                <a:spcPct val="100000"/>
              </a:lnSpc>
              <a:buNone/>
            </a:pPr>
            <a:r>
              <a:rPr lang="en-US" sz="2400" b="1" dirty="0">
                <a:solidFill>
                  <a:schemeClr val="tx1"/>
                </a:solidFill>
                <a:latin typeface="Lato"/>
              </a:rPr>
              <a:t>2. </a:t>
            </a:r>
            <a:r>
              <a:rPr lang="en-US" sz="2400" b="1" dirty="0" smtClean="0">
                <a:solidFill>
                  <a:schemeClr val="tx1"/>
                </a:solidFill>
                <a:latin typeface="Lato"/>
              </a:rPr>
              <a:t>Tensor Flow:</a:t>
            </a:r>
            <a:r>
              <a:rPr lang="en-US" sz="2400" dirty="0" smtClean="0">
                <a:solidFill>
                  <a:schemeClr val="tx1"/>
                </a:solidFill>
                <a:latin typeface="Lato"/>
              </a:rPr>
              <a:t> Tensor Flow </a:t>
            </a:r>
            <a:r>
              <a:rPr lang="en-US" sz="2400" dirty="0">
                <a:solidFill>
                  <a:schemeClr val="tx1"/>
                </a:solidFill>
                <a:latin typeface="Lato"/>
              </a:rPr>
              <a:t>library is used for building, training, and deploying </a:t>
            </a:r>
            <a:r>
              <a:rPr lang="en-US" sz="2400" dirty="0" smtClean="0">
                <a:solidFill>
                  <a:schemeClr val="tx1"/>
                </a:solidFill>
                <a:latin typeface="Lato"/>
              </a:rPr>
              <a:t>deep </a:t>
            </a:r>
            <a:r>
              <a:rPr lang="en-US" sz="2400" dirty="0">
                <a:solidFill>
                  <a:schemeClr val="tx1"/>
                </a:solidFill>
                <a:latin typeface="Lato"/>
              </a:rPr>
              <a:t>learning models.</a:t>
            </a:r>
          </a:p>
          <a:p>
            <a:pPr marL="45720" indent="0">
              <a:lnSpc>
                <a:spcPct val="100000"/>
              </a:lnSpc>
              <a:buNone/>
            </a:pPr>
            <a:r>
              <a:rPr lang="en-US" sz="2400" b="1" dirty="0">
                <a:solidFill>
                  <a:schemeClr val="tx1"/>
                </a:solidFill>
                <a:latin typeface="Lato"/>
              </a:rPr>
              <a:t>3.</a:t>
            </a:r>
            <a:r>
              <a:rPr lang="en-US" sz="2400" dirty="0">
                <a:solidFill>
                  <a:schemeClr val="tx1"/>
                </a:solidFill>
                <a:latin typeface="Lato"/>
              </a:rPr>
              <a:t> </a:t>
            </a:r>
            <a:r>
              <a:rPr lang="en-US" sz="2400" b="1" dirty="0" err="1" smtClean="0">
                <a:solidFill>
                  <a:schemeClr val="tx1"/>
                </a:solidFill>
                <a:latin typeface="Lato"/>
              </a:rPr>
              <a:t>NumPy</a:t>
            </a:r>
            <a:r>
              <a:rPr lang="en-US" sz="2400" b="1" dirty="0" smtClean="0">
                <a:solidFill>
                  <a:schemeClr val="tx1"/>
                </a:solidFill>
                <a:latin typeface="Lato"/>
              </a:rPr>
              <a:t>:</a:t>
            </a:r>
            <a:r>
              <a:rPr lang="en-US" sz="2400" dirty="0" smtClean="0">
                <a:solidFill>
                  <a:schemeClr val="tx1"/>
                </a:solidFill>
                <a:latin typeface="Lato"/>
              </a:rPr>
              <a:t> </a:t>
            </a:r>
            <a:r>
              <a:rPr lang="en-US" sz="2400" dirty="0" err="1">
                <a:solidFill>
                  <a:schemeClr val="tx1"/>
                </a:solidFill>
                <a:latin typeface="Lato"/>
              </a:rPr>
              <a:t>NumPy</a:t>
            </a:r>
            <a:r>
              <a:rPr lang="en-US" sz="2400" dirty="0">
                <a:solidFill>
                  <a:schemeClr val="tx1"/>
                </a:solidFill>
                <a:latin typeface="Lato"/>
              </a:rPr>
              <a:t> is used for numerical computations and array manipulations.</a:t>
            </a:r>
          </a:p>
          <a:p>
            <a:pPr marL="45720" indent="0">
              <a:lnSpc>
                <a:spcPct val="100000"/>
              </a:lnSpc>
              <a:buNone/>
            </a:pPr>
            <a:r>
              <a:rPr lang="en-US" sz="2400" b="1" dirty="0">
                <a:solidFill>
                  <a:schemeClr val="tx1"/>
                </a:solidFill>
                <a:latin typeface="Lato"/>
              </a:rPr>
              <a:t>4. </a:t>
            </a:r>
            <a:r>
              <a:rPr lang="en-US" sz="2400" b="1" dirty="0" smtClean="0">
                <a:solidFill>
                  <a:schemeClr val="tx1"/>
                </a:solidFill>
                <a:latin typeface="Lato"/>
              </a:rPr>
              <a:t>PIL:</a:t>
            </a:r>
            <a:r>
              <a:rPr lang="en-US" sz="2400" dirty="0" smtClean="0">
                <a:solidFill>
                  <a:schemeClr val="tx1"/>
                </a:solidFill>
                <a:latin typeface="Lato"/>
              </a:rPr>
              <a:t> </a:t>
            </a:r>
            <a:r>
              <a:rPr lang="en-US" sz="2400" dirty="0">
                <a:solidFill>
                  <a:schemeClr val="tx1"/>
                </a:solidFill>
                <a:latin typeface="Lato"/>
              </a:rPr>
              <a:t>PIL (Python Imaging Library) is used for image processing tasks, such as loading and resizing images.</a:t>
            </a:r>
          </a:p>
          <a:p>
            <a:pPr marL="45720" indent="0">
              <a:lnSpc>
                <a:spcPct val="100000"/>
              </a:lnSpc>
              <a:buNone/>
            </a:pPr>
            <a:r>
              <a:rPr lang="en-US" sz="2400" b="1" dirty="0">
                <a:solidFill>
                  <a:schemeClr val="tx1"/>
                </a:solidFill>
                <a:latin typeface="Lato"/>
              </a:rPr>
              <a:t>5. </a:t>
            </a:r>
            <a:r>
              <a:rPr lang="en-US" sz="2400" b="1" dirty="0" err="1" smtClean="0">
                <a:solidFill>
                  <a:schemeClr val="tx1"/>
                </a:solidFill>
                <a:latin typeface="Lato"/>
              </a:rPr>
              <a:t>Streamlit</a:t>
            </a:r>
            <a:r>
              <a:rPr lang="en-US" sz="2400" b="1" dirty="0" smtClean="0">
                <a:solidFill>
                  <a:schemeClr val="tx1"/>
                </a:solidFill>
                <a:latin typeface="Lato"/>
              </a:rPr>
              <a:t>: </a:t>
            </a:r>
            <a:r>
              <a:rPr lang="en-US" sz="2400" dirty="0" err="1">
                <a:solidFill>
                  <a:schemeClr val="tx1"/>
                </a:solidFill>
                <a:latin typeface="Lato"/>
              </a:rPr>
              <a:t>Streamlit</a:t>
            </a:r>
            <a:r>
              <a:rPr lang="en-US" sz="2400" dirty="0">
                <a:solidFill>
                  <a:schemeClr val="tx1"/>
                </a:solidFill>
                <a:latin typeface="Lato"/>
              </a:rPr>
              <a:t> library is used for building interactive web applications for machine learning projects.</a:t>
            </a:r>
          </a:p>
          <a:p>
            <a:pPr marL="45720" indent="0">
              <a:lnSpc>
                <a:spcPct val="100000"/>
              </a:lnSpc>
              <a:buNone/>
            </a:pPr>
            <a:r>
              <a:rPr lang="en-US" sz="2400" b="1" dirty="0">
                <a:solidFill>
                  <a:schemeClr val="tx1"/>
                </a:solidFill>
                <a:latin typeface="Lato"/>
              </a:rPr>
              <a:t>6. </a:t>
            </a:r>
            <a:r>
              <a:rPr lang="en-US" sz="2400" b="1" dirty="0" smtClean="0">
                <a:solidFill>
                  <a:schemeClr val="tx1"/>
                </a:solidFill>
                <a:latin typeface="Lato"/>
              </a:rPr>
              <a:t>Any </a:t>
            </a:r>
            <a:r>
              <a:rPr lang="en-US" sz="2400" b="1" dirty="0">
                <a:solidFill>
                  <a:schemeClr val="tx1"/>
                </a:solidFill>
                <a:latin typeface="Lato"/>
              </a:rPr>
              <a:t>Web </a:t>
            </a:r>
            <a:r>
              <a:rPr lang="en-US" sz="2400" b="1" dirty="0" smtClean="0">
                <a:solidFill>
                  <a:schemeClr val="tx1"/>
                </a:solidFill>
                <a:latin typeface="Lato"/>
              </a:rPr>
              <a:t>Browser: </a:t>
            </a:r>
            <a:r>
              <a:rPr lang="en-US" sz="2400" dirty="0">
                <a:solidFill>
                  <a:schemeClr val="tx1"/>
                </a:solidFill>
                <a:latin typeface="Lato"/>
              </a:rPr>
              <a:t>The </a:t>
            </a:r>
            <a:r>
              <a:rPr lang="en-US" sz="2400" dirty="0" err="1">
                <a:solidFill>
                  <a:schemeClr val="tx1"/>
                </a:solidFill>
                <a:latin typeface="Lato"/>
              </a:rPr>
              <a:t>Streamlit</a:t>
            </a:r>
            <a:r>
              <a:rPr lang="en-US" sz="2400" dirty="0">
                <a:solidFill>
                  <a:schemeClr val="tx1"/>
                </a:solidFill>
                <a:latin typeface="Lato"/>
              </a:rPr>
              <a:t> web application can be accessed through any web browser for uploading images and viewing predictions.</a:t>
            </a:r>
          </a:p>
          <a:p>
            <a:pPr marL="45720" indent="0">
              <a:lnSpc>
                <a:spcPct val="100000"/>
              </a:lnSpc>
              <a:buNone/>
            </a:pPr>
            <a:r>
              <a:rPr lang="en-US" sz="2400" b="1" dirty="0">
                <a:solidFill>
                  <a:schemeClr val="tx1"/>
                </a:solidFill>
                <a:latin typeface="Lato"/>
              </a:rPr>
              <a:t>7. </a:t>
            </a:r>
            <a:r>
              <a:rPr lang="en-US" sz="2400" b="1" dirty="0" err="1" smtClean="0">
                <a:solidFill>
                  <a:schemeClr val="tx1"/>
                </a:solidFill>
                <a:latin typeface="Lato"/>
              </a:rPr>
              <a:t>Jupyter</a:t>
            </a:r>
            <a:r>
              <a:rPr lang="en-US" sz="2400" b="1" dirty="0" smtClean="0">
                <a:solidFill>
                  <a:schemeClr val="tx1"/>
                </a:solidFill>
                <a:latin typeface="Lato"/>
              </a:rPr>
              <a:t> Notebook: </a:t>
            </a:r>
            <a:r>
              <a:rPr lang="en-US" sz="2400" dirty="0" err="1" smtClean="0">
                <a:solidFill>
                  <a:schemeClr val="tx1"/>
                </a:solidFill>
                <a:latin typeface="Lato"/>
              </a:rPr>
              <a:t>Jupyter</a:t>
            </a:r>
            <a:r>
              <a:rPr lang="en-US" sz="2400" dirty="0" smtClean="0">
                <a:solidFill>
                  <a:schemeClr val="tx1"/>
                </a:solidFill>
                <a:latin typeface="Lato"/>
              </a:rPr>
              <a:t> </a:t>
            </a:r>
            <a:r>
              <a:rPr lang="en-US" sz="2400" dirty="0">
                <a:solidFill>
                  <a:schemeClr val="tx1"/>
                </a:solidFill>
                <a:latin typeface="Lato"/>
              </a:rPr>
              <a:t>Notebook </a:t>
            </a:r>
            <a:r>
              <a:rPr lang="en-US" sz="2400" dirty="0" smtClean="0">
                <a:solidFill>
                  <a:schemeClr val="tx1"/>
                </a:solidFill>
                <a:latin typeface="Lato"/>
              </a:rPr>
              <a:t>have </a:t>
            </a:r>
            <a:r>
              <a:rPr lang="en-US" sz="2400" dirty="0">
                <a:solidFill>
                  <a:schemeClr val="tx1"/>
                </a:solidFill>
                <a:latin typeface="Lato"/>
              </a:rPr>
              <a:t>been used for development and testing purposes.</a:t>
            </a:r>
          </a:p>
          <a:p>
            <a:pPr marL="45720" indent="0">
              <a:buNone/>
            </a:pPr>
            <a:endParaRPr lang="en-US" dirty="0">
              <a:solidFill>
                <a:schemeClr val="tx1"/>
              </a:solidFill>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nvGraphicFramePr>
        <p:xfrm>
          <a:off x="439614" y="907366"/>
          <a:ext cx="11021592" cy="5189220"/>
        </p:xfrm>
        <a:graphic>
          <a:graphicData uri="http://schemas.openxmlformats.org/drawingml/2006/table">
            <a:tbl>
              <a:tblPr firstRow="1" bandRow="1">
                <a:tableStyleId>{5C22544A-7EE6-4342-B048-85BDC9FD1C3A}</a:tableStyleId>
              </a:tblPr>
              <a:tblGrid>
                <a:gridCol w="1301263"/>
                <a:gridCol w="2567354"/>
                <a:gridCol w="3015761"/>
                <a:gridCol w="2523393"/>
                <a:gridCol w="1613821"/>
              </a:tblGrid>
              <a:tr h="701626">
                <a:tc>
                  <a:txBody>
                    <a:bodyPr/>
                    <a:lstStyle/>
                    <a:p>
                      <a:endParaRPr lang="en-US" dirty="0" smtClean="0"/>
                    </a:p>
                    <a:p>
                      <a:r>
                        <a:rPr lang="en-US" dirty="0" smtClean="0"/>
                        <a:t>          S.NO</a:t>
                      </a:r>
                      <a:endParaRPr lang="en-US" dirty="0"/>
                    </a:p>
                  </a:txBody>
                  <a:tcPr/>
                </a:tc>
                <a:tc>
                  <a:txBody>
                    <a:bodyPr/>
                    <a:lstStyle/>
                    <a:p>
                      <a:endParaRPr lang="en-US" dirty="0" smtClean="0"/>
                    </a:p>
                    <a:p>
                      <a:r>
                        <a:rPr lang="en-US" dirty="0" smtClean="0"/>
                        <a:t>Test Scenario</a:t>
                      </a:r>
                      <a:endParaRPr lang="en-US" dirty="0"/>
                    </a:p>
                  </a:txBody>
                  <a:tcPr/>
                </a:tc>
                <a:tc>
                  <a:txBody>
                    <a:bodyPr/>
                    <a:lstStyle/>
                    <a:p>
                      <a:endParaRPr lang="en-US" dirty="0" smtClean="0"/>
                    </a:p>
                    <a:p>
                      <a:r>
                        <a:rPr lang="en-US" dirty="0" smtClean="0"/>
                        <a:t>Expected Result</a:t>
                      </a:r>
                      <a:endParaRPr lang="en-US" dirty="0"/>
                    </a:p>
                  </a:txBody>
                  <a:tcPr/>
                </a:tc>
                <a:tc>
                  <a:txBody>
                    <a:bodyPr/>
                    <a:lstStyle/>
                    <a:p>
                      <a:endParaRPr lang="en-US" dirty="0" smtClean="0"/>
                    </a:p>
                    <a:p>
                      <a:r>
                        <a:rPr lang="en-US" dirty="0" smtClean="0"/>
                        <a:t>Actual Result</a:t>
                      </a:r>
                      <a:endParaRPr lang="en-US" dirty="0"/>
                    </a:p>
                  </a:txBody>
                  <a:tcPr/>
                </a:tc>
                <a:tc>
                  <a:txBody>
                    <a:bodyPr/>
                    <a:lstStyle/>
                    <a:p>
                      <a:endParaRPr lang="en-US" dirty="0" smtClean="0"/>
                    </a:p>
                    <a:p>
                      <a:r>
                        <a:rPr lang="en-US" dirty="0" smtClean="0"/>
                        <a:t>Status</a:t>
                      </a:r>
                      <a:endParaRPr lang="en-US" dirty="0"/>
                    </a:p>
                  </a:txBody>
                  <a:tcPr/>
                </a:tc>
              </a:tr>
              <a:tr h="872197">
                <a:tc>
                  <a:txBody>
                    <a:bodyPr/>
                    <a:lstStyle/>
                    <a:p>
                      <a:endParaRPr lang="en-US" dirty="0" smtClean="0"/>
                    </a:p>
                    <a:p>
                      <a:r>
                        <a:rPr lang="en-US" dirty="0" smtClean="0"/>
                        <a:t>            1.</a:t>
                      </a:r>
                      <a:endParaRPr lang="en-US" dirty="0"/>
                    </a:p>
                  </a:txBody>
                  <a:tcPr/>
                </a:tc>
                <a:tc>
                  <a:txBody>
                    <a:bodyPr/>
                    <a:lstStyle/>
                    <a:p>
                      <a:endParaRPr lang="en-US" dirty="0" smtClean="0"/>
                    </a:p>
                    <a:p>
                      <a:r>
                        <a:rPr lang="en-US" dirty="0" smtClean="0"/>
                        <a:t>Image Upload</a:t>
                      </a:r>
                      <a:endParaRPr lang="en-US" dirty="0"/>
                    </a:p>
                  </a:txBody>
                  <a:tcPr/>
                </a:tc>
                <a:tc>
                  <a:txBody>
                    <a:bodyPr/>
                    <a:lstStyle/>
                    <a:p>
                      <a:r>
                        <a:rPr lang="en-US" dirty="0" smtClean="0"/>
                        <a:t> Selected image should</a:t>
                      </a:r>
                      <a:r>
                        <a:rPr lang="en-US" baseline="0" dirty="0" smtClean="0"/>
                        <a:t> be</a:t>
                      </a:r>
                      <a:r>
                        <a:rPr lang="en-US" dirty="0" smtClean="0"/>
                        <a:t> displayed on the screen.</a:t>
                      </a:r>
                      <a:endParaRPr lang="en-US" dirty="0"/>
                    </a:p>
                  </a:txBody>
                  <a:tcPr/>
                </a:tc>
                <a:tc>
                  <a:txBody>
                    <a:bodyPr/>
                    <a:lstStyle/>
                    <a:p>
                      <a:r>
                        <a:rPr lang="en-US" dirty="0" smtClean="0"/>
                        <a:t>Successfully displayed the selected image on screen.</a:t>
                      </a:r>
                      <a:endParaRPr lang="en-US" dirty="0"/>
                    </a:p>
                  </a:txBody>
                  <a:tcPr/>
                </a:tc>
                <a:tc>
                  <a:txBody>
                    <a:bodyPr/>
                    <a:lstStyle/>
                    <a:p>
                      <a:endParaRPr lang="en-US" dirty="0" smtClean="0"/>
                    </a:p>
                    <a:p>
                      <a:r>
                        <a:rPr lang="en-US" baseline="0" dirty="0" smtClean="0"/>
                        <a:t>       </a:t>
                      </a:r>
                      <a:r>
                        <a:rPr lang="en-US" dirty="0" smtClean="0"/>
                        <a:t> Pass</a:t>
                      </a:r>
                      <a:endParaRPr lang="en-US" dirty="0"/>
                    </a:p>
                  </a:txBody>
                  <a:tcPr/>
                </a:tc>
              </a:tr>
              <a:tr h="872197">
                <a:tc>
                  <a:txBody>
                    <a:bodyPr/>
                    <a:lstStyle/>
                    <a:p>
                      <a:endParaRPr lang="en-US" dirty="0" smtClean="0"/>
                    </a:p>
                    <a:p>
                      <a:r>
                        <a:rPr lang="en-US" dirty="0" smtClean="0"/>
                        <a:t>            2.</a:t>
                      </a:r>
                      <a:endParaRPr lang="en-US" dirty="0"/>
                    </a:p>
                  </a:txBody>
                  <a:tcPr/>
                </a:tc>
                <a:tc>
                  <a:txBody>
                    <a:bodyPr/>
                    <a:lstStyle/>
                    <a:p>
                      <a:endParaRPr lang="en-US" dirty="0" smtClean="0"/>
                    </a:p>
                    <a:p>
                      <a:r>
                        <a:rPr lang="en-US" dirty="0" smtClean="0"/>
                        <a:t>Prediction</a:t>
                      </a:r>
                      <a:endParaRPr lang="en-US" dirty="0"/>
                    </a:p>
                  </a:txBody>
                  <a:tcPr/>
                </a:tc>
                <a:tc>
                  <a:txBody>
                    <a:bodyPr/>
                    <a:lstStyle/>
                    <a:p>
                      <a:r>
                        <a:rPr lang="en-US" dirty="0" smtClean="0"/>
                        <a:t>Model should predict the Glaucoma stage.</a:t>
                      </a:r>
                      <a:endParaRPr lang="en-US" dirty="0"/>
                    </a:p>
                  </a:txBody>
                  <a:tcPr/>
                </a:tc>
                <a:tc>
                  <a:txBody>
                    <a:bodyPr/>
                    <a:lstStyle/>
                    <a:p>
                      <a:r>
                        <a:rPr lang="en-US" dirty="0" smtClean="0"/>
                        <a:t>Predicted the particular Glaucoma stage.</a:t>
                      </a:r>
                      <a:endParaRPr lang="en-US" dirty="0"/>
                    </a:p>
                  </a:txBody>
                  <a:tcPr/>
                </a:tc>
                <a:tc>
                  <a:txBody>
                    <a:bodyPr/>
                    <a:lstStyle/>
                    <a:p>
                      <a:endParaRPr lang="en-US" dirty="0" smtClean="0"/>
                    </a:p>
                    <a:p>
                      <a:r>
                        <a:rPr lang="en-US" dirty="0" smtClean="0"/>
                        <a:t>          Pass</a:t>
                      </a:r>
                    </a:p>
                  </a:txBody>
                  <a:tcPr/>
                </a:tc>
              </a:tr>
              <a:tr h="872197">
                <a:tc>
                  <a:txBody>
                    <a:bodyPr/>
                    <a:lstStyle/>
                    <a:p>
                      <a:endParaRPr lang="en-US" dirty="0" smtClean="0"/>
                    </a:p>
                    <a:p>
                      <a:r>
                        <a:rPr lang="en-US" dirty="0" smtClean="0"/>
                        <a:t>            3.</a:t>
                      </a:r>
                      <a:endParaRPr lang="en-US" dirty="0"/>
                    </a:p>
                  </a:txBody>
                  <a:tcPr/>
                </a:tc>
                <a:tc>
                  <a:txBody>
                    <a:bodyPr/>
                    <a:lstStyle/>
                    <a:p>
                      <a:endParaRPr lang="en-US" dirty="0" smtClean="0"/>
                    </a:p>
                    <a:p>
                      <a:r>
                        <a:rPr lang="en-US" dirty="0" smtClean="0"/>
                        <a:t>Normal eye image.</a:t>
                      </a:r>
                      <a:endParaRPr lang="en-US" dirty="0"/>
                    </a:p>
                  </a:txBody>
                  <a:tcPr/>
                </a:tc>
                <a:tc>
                  <a:txBody>
                    <a:bodyPr/>
                    <a:lstStyle/>
                    <a:p>
                      <a:r>
                        <a:rPr lang="en-US" dirty="0" smtClean="0"/>
                        <a:t>Model should detects the </a:t>
                      </a:r>
                      <a:r>
                        <a:rPr lang="en-US" dirty="0" err="1" smtClean="0"/>
                        <a:t>NoGlaucoma</a:t>
                      </a:r>
                      <a:r>
                        <a:rPr lang="en-US" dirty="0" smtClean="0"/>
                        <a:t> .</a:t>
                      </a:r>
                      <a:endParaRPr lang="en-US" dirty="0"/>
                    </a:p>
                  </a:txBody>
                  <a:tcPr/>
                </a:tc>
                <a:tc>
                  <a:txBody>
                    <a:bodyPr/>
                    <a:lstStyle/>
                    <a:p>
                      <a:r>
                        <a:rPr lang="en-US" dirty="0" smtClean="0"/>
                        <a:t>Detected absence of Glaucoma.</a:t>
                      </a:r>
                      <a:endParaRPr lang="en-US" dirty="0"/>
                    </a:p>
                  </a:txBody>
                  <a:tcPr/>
                </a:tc>
                <a:tc>
                  <a:txBody>
                    <a:bodyPr/>
                    <a:lstStyle/>
                    <a:p>
                      <a:endParaRPr lang="en-US" dirty="0" smtClean="0"/>
                    </a:p>
                    <a:p>
                      <a:r>
                        <a:rPr lang="en-US" dirty="0" smtClean="0"/>
                        <a:t>         Pass</a:t>
                      </a:r>
                      <a:endParaRPr lang="en-US" dirty="0"/>
                    </a:p>
                  </a:txBody>
                  <a:tcPr/>
                </a:tc>
              </a:tr>
              <a:tr h="872197">
                <a:tc>
                  <a:txBody>
                    <a:bodyPr/>
                    <a:lstStyle/>
                    <a:p>
                      <a:endParaRPr lang="en-US" dirty="0" smtClean="0"/>
                    </a:p>
                    <a:p>
                      <a:r>
                        <a:rPr lang="en-US" dirty="0" smtClean="0"/>
                        <a:t>            4.</a:t>
                      </a:r>
                      <a:endParaRPr lang="en-US" dirty="0"/>
                    </a:p>
                  </a:txBody>
                  <a:tcPr/>
                </a:tc>
                <a:tc>
                  <a:txBody>
                    <a:bodyPr/>
                    <a:lstStyle/>
                    <a:p>
                      <a:endParaRPr lang="en-US" dirty="0" smtClean="0"/>
                    </a:p>
                    <a:p>
                      <a:r>
                        <a:rPr lang="en-US" dirty="0" smtClean="0"/>
                        <a:t>Severely Advanced Glaucoma</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Model should detects the </a:t>
                      </a:r>
                      <a:r>
                        <a:rPr lang="en-US" dirty="0" err="1" smtClean="0"/>
                        <a:t>NoGlaucoma</a:t>
                      </a:r>
                      <a:r>
                        <a:rPr lang="en-US" dirty="0" smtClean="0"/>
                        <a:t> .</a:t>
                      </a:r>
                    </a:p>
                    <a:p>
                      <a:endParaRPr lang="en-US" dirty="0"/>
                    </a:p>
                  </a:txBody>
                  <a:tcPr/>
                </a:tc>
                <a:tc>
                  <a:txBody>
                    <a:bodyPr/>
                    <a:lstStyle/>
                    <a:p>
                      <a:r>
                        <a:rPr lang="en-US" dirty="0" smtClean="0"/>
                        <a:t>Detected Severe advanced glaucoma</a:t>
                      </a:r>
                      <a:endParaRPr lang="en-US" dirty="0"/>
                    </a:p>
                  </a:txBody>
                  <a:tcPr/>
                </a:tc>
                <a:tc>
                  <a:txBody>
                    <a:bodyPr/>
                    <a:lstStyle/>
                    <a:p>
                      <a:endParaRPr lang="en-US" dirty="0" smtClean="0"/>
                    </a:p>
                    <a:p>
                      <a:r>
                        <a:rPr lang="en-US" baseline="0" dirty="0" smtClean="0"/>
                        <a:t>        Pass</a:t>
                      </a:r>
                      <a:endParaRPr lang="en-US" dirty="0"/>
                    </a:p>
                  </a:txBody>
                  <a:tcPr/>
                </a:tc>
              </a:tr>
              <a:tr h="872197">
                <a:tc>
                  <a:txBody>
                    <a:bodyPr/>
                    <a:lstStyle/>
                    <a:p>
                      <a:endParaRPr lang="en-US" dirty="0" smtClean="0"/>
                    </a:p>
                    <a:p>
                      <a:r>
                        <a:rPr lang="en-US" dirty="0" smtClean="0"/>
                        <a:t>            5.</a:t>
                      </a:r>
                      <a:endParaRPr lang="en-US" dirty="0"/>
                    </a:p>
                  </a:txBody>
                  <a:tcPr/>
                </a:tc>
                <a:tc>
                  <a:txBody>
                    <a:bodyPr/>
                    <a:lstStyle/>
                    <a:p>
                      <a:endParaRPr lang="en-US" dirty="0" smtClean="0"/>
                    </a:p>
                    <a:p>
                      <a:r>
                        <a:rPr lang="en-US" dirty="0" smtClean="0"/>
                        <a:t>Preventive Measures Display.</a:t>
                      </a:r>
                      <a:endParaRPr lang="en-US" dirty="0"/>
                    </a:p>
                  </a:txBody>
                  <a:tcPr/>
                </a:tc>
                <a:tc>
                  <a:txBody>
                    <a:bodyPr/>
                    <a:lstStyle/>
                    <a:p>
                      <a:r>
                        <a:rPr lang="en-US" dirty="0" smtClean="0"/>
                        <a:t>Preventive measure</a:t>
                      </a:r>
                      <a:r>
                        <a:rPr lang="en-US" baseline="0" dirty="0" smtClean="0"/>
                        <a:t> should be displayed for </a:t>
                      </a:r>
                    </a:p>
                    <a:p>
                      <a:r>
                        <a:rPr lang="en-US" baseline="0" dirty="0" smtClean="0"/>
                        <a:t>Detected Glaucoma stage.</a:t>
                      </a:r>
                      <a:endParaRPr lang="en-US" dirty="0"/>
                    </a:p>
                  </a:txBody>
                  <a:tcPr/>
                </a:tc>
                <a:tc>
                  <a:txBody>
                    <a:bodyPr/>
                    <a:lstStyle/>
                    <a:p>
                      <a:r>
                        <a:rPr lang="en-US" dirty="0" smtClean="0"/>
                        <a:t>Successfully displayed the preventive measure for detected stage</a:t>
                      </a:r>
                      <a:endParaRPr lang="en-US" dirty="0"/>
                    </a:p>
                  </a:txBody>
                  <a:tcPr/>
                </a:tc>
                <a:tc>
                  <a:txBody>
                    <a:bodyPr/>
                    <a:lstStyle/>
                    <a:p>
                      <a:endParaRPr lang="en-US" dirty="0" smtClean="0"/>
                    </a:p>
                    <a:p>
                      <a:r>
                        <a:rPr lang="en-US" dirty="0" smtClean="0"/>
                        <a:t>        Pass</a:t>
                      </a:r>
                      <a:endParaRPr lang="en-US" dirty="0"/>
                    </a:p>
                  </a:txBody>
                  <a:tcPr/>
                </a:tc>
              </a:tr>
            </a:tbl>
          </a:graphicData>
        </a:graphic>
      </p:graphicFrame>
      <p:sp>
        <p:nvSpPr>
          <p:cNvPr id="3" name="Rectangle 2"/>
          <p:cNvSpPr/>
          <p:nvPr/>
        </p:nvSpPr>
        <p:spPr>
          <a:xfrm>
            <a:off x="3182815" y="193430"/>
            <a:ext cx="6673361" cy="707886"/>
          </a:xfrm>
          <a:prstGeom prst="rect">
            <a:avLst/>
          </a:prstGeom>
        </p:spPr>
        <p:txBody>
          <a:bodyPr wrap="square">
            <a:spAutoFit/>
          </a:bodyPr>
          <a:lstStyle/>
          <a:p>
            <a:r>
              <a:rPr lang="en-US" sz="4000" b="1" dirty="0" smtClean="0">
                <a:solidFill>
                  <a:schemeClr val="accent2"/>
                </a:solidFill>
                <a:effectLst>
                  <a:outerShdw blurRad="38100" dist="38100" dir="2700000" algn="tl">
                    <a:srgbClr val="000000">
                      <a:alpha val="43137"/>
                    </a:srgbClr>
                  </a:outerShdw>
                </a:effectLst>
                <a:latin typeface="Lato" panose="020F0502020204030203"/>
              </a:rPr>
              <a:t>TEST CASE REPORTS</a:t>
            </a:r>
            <a:endParaRPr lang="en-US" sz="4000" dirty="0"/>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23" name="Content Placeholder 4"/>
          <p:cNvSpPr>
            <a:spLocks noGrp="1"/>
          </p:cNvSpPr>
          <p:nvPr>
            <p:ph idx="1"/>
          </p:nvPr>
        </p:nvSpPr>
        <p:spPr>
          <a:xfrm>
            <a:off x="307732" y="342900"/>
            <a:ext cx="11526714" cy="6163408"/>
          </a:xfrm>
        </p:spPr>
        <p:txBody>
          <a:bodyPr/>
          <a:lstStyle/>
          <a:p>
            <a:pPr>
              <a:buNone/>
            </a:pPr>
            <a:r>
              <a:rPr lang="en-US" dirty="0" smtClean="0"/>
              <a:t>                                               </a:t>
            </a:r>
            <a:r>
              <a:rPr lang="en-US" sz="2400" b="1" dirty="0" smtClean="0">
                <a:solidFill>
                  <a:schemeClr val="accent2"/>
                </a:solidFill>
                <a:effectLst>
                  <a:outerShdw blurRad="38100" dist="38100" dir="2700000" algn="tl">
                    <a:srgbClr val="000000">
                      <a:alpha val="43137"/>
                    </a:srgbClr>
                  </a:outerShdw>
                </a:effectLst>
                <a:latin typeface="Lato" panose="020F0502020204030203" pitchFamily="34" charset="0"/>
              </a:rPr>
              <a:t>    </a:t>
            </a:r>
            <a:r>
              <a:rPr lang="en-US" sz="4000" b="1" dirty="0" smtClean="0">
                <a:solidFill>
                  <a:schemeClr val="accent2"/>
                </a:solidFill>
                <a:effectLst>
                  <a:outerShdw blurRad="38100" dist="38100" dir="2700000" algn="tl">
                    <a:srgbClr val="000000">
                      <a:alpha val="43137"/>
                    </a:srgbClr>
                  </a:outerShdw>
                </a:effectLst>
                <a:ea typeface="Lato" panose="020F0502020204030203" pitchFamily="34" charset="0"/>
                <a:cs typeface="Lato" panose="020F0502020204030203" pitchFamily="34" charset="0"/>
              </a:rPr>
              <a:t>TEST ACCURACY</a:t>
            </a:r>
            <a:endParaRPr lang="en-US" sz="4000" dirty="0"/>
          </a:p>
        </p:txBody>
      </p:sp>
      <p:pic>
        <p:nvPicPr>
          <p:cNvPr id="2097155" name="Picture 5" descr="Screenshot (34).png"/>
          <p:cNvPicPr>
            <a:picLocks noChangeAspect="1"/>
          </p:cNvPicPr>
          <p:nvPr/>
        </p:nvPicPr>
        <p:blipFill>
          <a:blip r:embed="rId2"/>
          <a:stretch>
            <a:fillRect/>
          </a:stretch>
        </p:blipFill>
        <p:spPr>
          <a:xfrm>
            <a:off x="1160585" y="1070464"/>
            <a:ext cx="9440008" cy="5310004"/>
          </a:xfrm>
          <a:prstGeom prst="rect">
            <a:avLst/>
          </a:prstGeom>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24" name="TextBox 1"/>
          <p:cNvSpPr txBox="1"/>
          <p:nvPr/>
        </p:nvSpPr>
        <p:spPr>
          <a:xfrm>
            <a:off x="4297680" y="314960"/>
            <a:ext cx="4592320" cy="707886"/>
          </a:xfrm>
          <a:prstGeom prst="rect">
            <a:avLst/>
          </a:prstGeom>
          <a:noFill/>
        </p:spPr>
        <p:txBody>
          <a:bodyPr wrap="square" rtlCol="0">
            <a:spAutoFit/>
          </a:bodyPr>
          <a:lstStyle/>
          <a:p>
            <a:r>
              <a:rPr lang="en-IN" sz="4000" b="1" dirty="0">
                <a:solidFill>
                  <a:schemeClr val="accent2"/>
                </a:solidFill>
                <a:effectLst>
                  <a:outerShdw blurRad="38100" dist="38100" dir="2700000" algn="tl">
                    <a:srgbClr val="000000">
                      <a:alpha val="43137"/>
                    </a:srgbClr>
                  </a:outerShdw>
                </a:effectLst>
                <a:ea typeface="Lato" panose="020F0502020204030203" pitchFamily="34" charset="0"/>
                <a:cs typeface="Lato" panose="020F0502020204030203" pitchFamily="34" charset="0"/>
              </a:rPr>
              <a:t>O</a:t>
            </a:r>
            <a:r>
              <a:rPr lang="en-IN" sz="4000" b="1" dirty="0" smtClean="0">
                <a:solidFill>
                  <a:schemeClr val="accent2"/>
                </a:solidFill>
                <a:effectLst>
                  <a:outerShdw blurRad="38100" dist="38100" dir="2700000" algn="tl">
                    <a:srgbClr val="000000">
                      <a:alpha val="43137"/>
                    </a:srgbClr>
                  </a:outerShdw>
                </a:effectLst>
                <a:ea typeface="Lato" panose="020F0502020204030203" pitchFamily="34" charset="0"/>
                <a:cs typeface="Lato" panose="020F0502020204030203" pitchFamily="34" charset="0"/>
              </a:rPr>
              <a:t>UTPUT</a:t>
            </a:r>
            <a:endParaRPr lang="en-IN" sz="4000" b="1" dirty="0">
              <a:solidFill>
                <a:schemeClr val="accent2"/>
              </a:solidFill>
              <a:effectLst>
                <a:outerShdw blurRad="38100" dist="38100" dir="2700000" algn="tl">
                  <a:srgbClr val="000000">
                    <a:alpha val="43137"/>
                  </a:srgbClr>
                </a:outerShdw>
              </a:effectLst>
              <a:ea typeface="Lato" panose="020F0502020204030203" pitchFamily="34" charset="0"/>
              <a:cs typeface="Lato" panose="020F0502020204030203" pitchFamily="34" charset="0"/>
            </a:endParaRPr>
          </a:p>
        </p:txBody>
      </p:sp>
      <p:sp>
        <p:nvSpPr>
          <p:cNvPr id="1048625" name="Rectangle 2"/>
          <p:cNvSpPr/>
          <p:nvPr/>
        </p:nvSpPr>
        <p:spPr>
          <a:xfrm>
            <a:off x="-97809" y="4161909"/>
            <a:ext cx="332142" cy="369332"/>
          </a:xfrm>
          <a:prstGeom prst="rect">
            <a:avLst/>
          </a:prstGeom>
        </p:spPr>
        <p:txBody>
          <a:bodyPr wrap="none">
            <a:spAutoFit/>
          </a:bodyPr>
          <a:lstStyle/>
          <a:p>
            <a:r>
              <a:rPr lang="en-IN" b="1" dirty="0">
                <a:solidFill>
                  <a:schemeClr val="accent2"/>
                </a:solidFill>
                <a:effectLst>
                  <a:outerShdw blurRad="38100" dist="38100" dir="2700000" algn="tl">
                    <a:srgbClr val="000000">
                      <a:alpha val="43137"/>
                    </a:srgbClr>
                  </a:outerShdw>
                </a:effectLst>
                <a:latin typeface="Lato" panose="020F0502020204030203" pitchFamily="34" charset="0"/>
                <a:ea typeface="Lato" panose="020F0502020204030203" pitchFamily="34" charset="0"/>
                <a:cs typeface="Lato" panose="020F0502020204030203" pitchFamily="34" charset="0"/>
              </a:rPr>
              <a:t>O</a:t>
            </a:r>
            <a:endParaRPr lang="en-US" dirty="0"/>
          </a:p>
        </p:txBody>
      </p:sp>
      <p:pic>
        <p:nvPicPr>
          <p:cNvPr id="2097156" name="Picture 4" descr="Screenshot (26).png"/>
          <p:cNvPicPr>
            <a:picLocks noChangeAspect="1"/>
          </p:cNvPicPr>
          <p:nvPr/>
        </p:nvPicPr>
        <p:blipFill>
          <a:blip r:embed="rId2"/>
          <a:stretch>
            <a:fillRect/>
          </a:stretch>
        </p:blipFill>
        <p:spPr>
          <a:xfrm>
            <a:off x="1310053" y="1019908"/>
            <a:ext cx="9612921" cy="5407268"/>
          </a:xfrm>
          <a:prstGeom prst="rect">
            <a:avLst/>
          </a:prstGeom>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157" name="Picture 3" descr="Screenshot (28).png"/>
          <p:cNvPicPr>
            <a:picLocks noChangeAspect="1"/>
          </p:cNvPicPr>
          <p:nvPr/>
        </p:nvPicPr>
        <p:blipFill>
          <a:blip r:embed="rId2"/>
          <a:stretch>
            <a:fillRect/>
          </a:stretch>
        </p:blipFill>
        <p:spPr>
          <a:xfrm>
            <a:off x="967154" y="455551"/>
            <a:ext cx="10319239" cy="5804572"/>
          </a:xfrm>
          <a:prstGeom prst="rect">
            <a:avLst/>
          </a:prstGeom>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158" name="Picture 2" descr="Screenshot (32).png"/>
          <p:cNvPicPr>
            <a:picLocks noChangeAspect="1"/>
          </p:cNvPicPr>
          <p:nvPr/>
        </p:nvPicPr>
        <p:blipFill>
          <a:blip r:embed="rId2"/>
          <a:stretch>
            <a:fillRect/>
          </a:stretch>
        </p:blipFill>
        <p:spPr>
          <a:xfrm>
            <a:off x="413237" y="747347"/>
            <a:ext cx="5336932" cy="5380892"/>
          </a:xfrm>
          <a:prstGeom prst="rect">
            <a:avLst/>
          </a:prstGeom>
        </p:spPr>
      </p:pic>
      <p:pic>
        <p:nvPicPr>
          <p:cNvPr id="2097159" name="Picture 4" descr="Screenshot (33).png"/>
          <p:cNvPicPr>
            <a:picLocks noChangeAspect="1"/>
          </p:cNvPicPr>
          <p:nvPr/>
        </p:nvPicPr>
        <p:blipFill>
          <a:blip r:embed="rId3"/>
          <a:stretch>
            <a:fillRect/>
          </a:stretch>
        </p:blipFill>
        <p:spPr>
          <a:xfrm>
            <a:off x="6112607" y="800100"/>
            <a:ext cx="5484447" cy="5319346"/>
          </a:xfrm>
          <a:prstGeom prst="rect">
            <a:avLst/>
          </a:prstGeom>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160" name="Picture 3" descr="Screenshot (30).png"/>
          <p:cNvPicPr>
            <a:picLocks noChangeAspect="1"/>
          </p:cNvPicPr>
          <p:nvPr/>
        </p:nvPicPr>
        <p:blipFill>
          <a:blip r:embed="rId2"/>
          <a:stretch>
            <a:fillRect/>
          </a:stretch>
        </p:blipFill>
        <p:spPr>
          <a:xfrm>
            <a:off x="562707" y="395655"/>
            <a:ext cx="5468816" cy="5873260"/>
          </a:xfrm>
          <a:prstGeom prst="rect">
            <a:avLst/>
          </a:prstGeom>
        </p:spPr>
      </p:pic>
      <p:pic>
        <p:nvPicPr>
          <p:cNvPr id="2097161" name="Picture 4" descr="Screenshot (31).png"/>
          <p:cNvPicPr>
            <a:picLocks noChangeAspect="1"/>
          </p:cNvPicPr>
          <p:nvPr/>
        </p:nvPicPr>
        <p:blipFill>
          <a:blip r:embed="rId3"/>
          <a:stretch>
            <a:fillRect/>
          </a:stretch>
        </p:blipFill>
        <p:spPr>
          <a:xfrm>
            <a:off x="6224953" y="404447"/>
            <a:ext cx="5468816" cy="5855676"/>
          </a:xfrm>
          <a:prstGeom prst="rect">
            <a:avLst/>
          </a:prstGeom>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65530" y="177570"/>
            <a:ext cx="9875520" cy="1356360"/>
          </a:xfrm>
        </p:spPr>
        <p:txBody>
          <a:bodyPr>
            <a:normAutofit/>
          </a:bodyPr>
          <a:lstStyle/>
          <a:p>
            <a:r>
              <a:rPr lang="en-US" sz="4000" b="1" dirty="0" smtClean="0">
                <a:solidFill>
                  <a:schemeClr val="accent2"/>
                </a:solidFill>
                <a:effectLst>
                  <a:outerShdw blurRad="38100" dist="38100" dir="2700000" algn="tl">
                    <a:srgbClr val="000000">
                      <a:alpha val="43137"/>
                    </a:srgbClr>
                  </a:outerShdw>
                </a:effectLst>
              </a:rPr>
              <a:t>CONCLUSION</a:t>
            </a:r>
            <a:endParaRPr lang="en-US" sz="4000" b="1" dirty="0">
              <a:solidFill>
                <a:schemeClr val="accent2"/>
              </a:solidFill>
              <a:effectLst>
                <a:outerShdw blurRad="38100" dist="38100" dir="2700000" algn="tl">
                  <a:srgbClr val="000000">
                    <a:alpha val="43137"/>
                  </a:srgbClr>
                </a:outerShdw>
              </a:effectLst>
            </a:endParaRPr>
          </a:p>
        </p:txBody>
      </p:sp>
      <p:sp>
        <p:nvSpPr>
          <p:cNvPr id="3" name="Content Placeholder 2"/>
          <p:cNvSpPr>
            <a:spLocks noGrp="1"/>
          </p:cNvSpPr>
          <p:nvPr>
            <p:ph idx="1"/>
          </p:nvPr>
        </p:nvSpPr>
        <p:spPr>
          <a:xfrm>
            <a:off x="358588" y="1120588"/>
            <a:ext cx="11501718" cy="5387788"/>
          </a:xfrm>
        </p:spPr>
        <p:txBody>
          <a:bodyPr>
            <a:normAutofit lnSpcReduction="10000"/>
          </a:bodyPr>
          <a:lstStyle/>
          <a:p>
            <a:pPr algn="just">
              <a:lnSpc>
                <a:spcPct val="150000"/>
              </a:lnSpc>
              <a:buNone/>
            </a:pPr>
            <a:r>
              <a:rPr lang="en-US" sz="2400" dirty="0" smtClean="0">
                <a:solidFill>
                  <a:schemeClr val="tx1"/>
                </a:solidFill>
                <a:latin typeface="Lato"/>
              </a:rPr>
              <a:t>  Our </a:t>
            </a:r>
            <a:r>
              <a:rPr lang="en-US" sz="2400" dirty="0" smtClean="0">
                <a:solidFill>
                  <a:schemeClr val="tx1"/>
                </a:solidFill>
                <a:latin typeface="Lato"/>
              </a:rPr>
              <a:t>project addresses early detection and management of glaucoma using advanced </a:t>
            </a:r>
            <a:r>
              <a:rPr lang="en-US" sz="2400" dirty="0" smtClean="0">
                <a:solidFill>
                  <a:schemeClr val="tx1"/>
                </a:solidFill>
                <a:latin typeface="Lato"/>
              </a:rPr>
              <a:t>technology</a:t>
            </a:r>
            <a:r>
              <a:rPr lang="en-US" sz="2400" dirty="0" smtClean="0">
                <a:solidFill>
                  <a:schemeClr val="tx1"/>
                </a:solidFill>
                <a:latin typeface="Lato"/>
              </a:rPr>
              <a:t>. Leveraging </a:t>
            </a:r>
            <a:r>
              <a:rPr lang="en-US" sz="2400" dirty="0" err="1" smtClean="0">
                <a:solidFill>
                  <a:schemeClr val="tx1"/>
                </a:solidFill>
                <a:latin typeface="Lato"/>
              </a:rPr>
              <a:t>Roboflow</a:t>
            </a:r>
            <a:r>
              <a:rPr lang="en-US" sz="2400" dirty="0" smtClean="0">
                <a:solidFill>
                  <a:schemeClr val="tx1"/>
                </a:solidFill>
                <a:latin typeface="Lato"/>
              </a:rPr>
              <a:t> and </a:t>
            </a:r>
            <a:r>
              <a:rPr lang="en-US" sz="2400" dirty="0" err="1" smtClean="0">
                <a:solidFill>
                  <a:schemeClr val="tx1"/>
                </a:solidFill>
                <a:latin typeface="Lato"/>
              </a:rPr>
              <a:t>MobileVNet</a:t>
            </a:r>
            <a:r>
              <a:rPr lang="en-US" sz="2400" dirty="0" smtClean="0">
                <a:solidFill>
                  <a:schemeClr val="tx1"/>
                </a:solidFill>
                <a:latin typeface="Lato"/>
              </a:rPr>
              <a:t>, we created an accurate solution for </a:t>
            </a:r>
            <a:r>
              <a:rPr lang="en-US" sz="2400" dirty="0" smtClean="0">
                <a:solidFill>
                  <a:schemeClr val="tx1"/>
                </a:solidFill>
                <a:latin typeface="Lato"/>
              </a:rPr>
              <a:t>glaucoma </a:t>
            </a:r>
            <a:r>
              <a:rPr lang="en-US" sz="2400" dirty="0" smtClean="0">
                <a:solidFill>
                  <a:schemeClr val="tx1"/>
                </a:solidFill>
                <a:latin typeface="Lato"/>
              </a:rPr>
              <a:t>diagnosis. </a:t>
            </a:r>
            <a:r>
              <a:rPr lang="en-US" sz="2400" dirty="0" err="1" smtClean="0">
                <a:solidFill>
                  <a:schemeClr val="tx1"/>
                </a:solidFill>
                <a:latin typeface="Lato"/>
              </a:rPr>
              <a:t>Streamlit</a:t>
            </a:r>
            <a:r>
              <a:rPr lang="en-US" sz="2400" dirty="0" smtClean="0">
                <a:solidFill>
                  <a:schemeClr val="tx1"/>
                </a:solidFill>
                <a:latin typeface="Lato"/>
              </a:rPr>
              <a:t> facilitated user-friendly frontend development, allowing easy </a:t>
            </a:r>
            <a:r>
              <a:rPr lang="en-US" sz="2400" dirty="0" smtClean="0">
                <a:solidFill>
                  <a:schemeClr val="tx1"/>
                </a:solidFill>
                <a:latin typeface="Lato"/>
              </a:rPr>
              <a:t>image </a:t>
            </a:r>
            <a:r>
              <a:rPr lang="en-US" sz="2400" dirty="0" smtClean="0">
                <a:solidFill>
                  <a:schemeClr val="tx1"/>
                </a:solidFill>
                <a:latin typeface="Lato"/>
              </a:rPr>
              <a:t>upload, prompt assessments, and access to preventive measures. We prioritize privacy </a:t>
            </a:r>
            <a:r>
              <a:rPr lang="en-US" sz="2400" dirty="0" smtClean="0">
                <a:solidFill>
                  <a:schemeClr val="tx1"/>
                </a:solidFill>
                <a:latin typeface="Lato"/>
              </a:rPr>
              <a:t>and </a:t>
            </a:r>
            <a:r>
              <a:rPr lang="en-US" sz="2400" dirty="0" smtClean="0">
                <a:solidFill>
                  <a:schemeClr val="tx1"/>
                </a:solidFill>
                <a:latin typeface="Lato"/>
              </a:rPr>
              <a:t>compliance, ensuring trust and transparency in model predictions. By democratizing </a:t>
            </a:r>
            <a:r>
              <a:rPr lang="en-US" sz="2400" dirty="0" smtClean="0">
                <a:solidFill>
                  <a:schemeClr val="tx1"/>
                </a:solidFill>
                <a:latin typeface="Lato"/>
              </a:rPr>
              <a:t>glaucoma </a:t>
            </a:r>
            <a:r>
              <a:rPr lang="en-US" sz="2400" dirty="0" smtClean="0">
                <a:solidFill>
                  <a:schemeClr val="tx1"/>
                </a:solidFill>
                <a:latin typeface="Lato"/>
              </a:rPr>
              <a:t>assessment, we bridge the gap between technology and healthcare. Our project </a:t>
            </a:r>
            <a:r>
              <a:rPr lang="en-US" sz="2400" dirty="0" smtClean="0">
                <a:solidFill>
                  <a:schemeClr val="tx1"/>
                </a:solidFill>
                <a:latin typeface="Lato"/>
              </a:rPr>
              <a:t>opens </a:t>
            </a:r>
            <a:r>
              <a:rPr lang="en-US" sz="2400" dirty="0" smtClean="0">
                <a:solidFill>
                  <a:schemeClr val="tx1"/>
                </a:solidFill>
                <a:latin typeface="Lato"/>
              </a:rPr>
              <a:t>avenues for further research in computer-aided diagnosis and telemedicine, including </a:t>
            </a:r>
            <a:r>
              <a:rPr lang="en-US" sz="2400" dirty="0" smtClean="0">
                <a:solidFill>
                  <a:schemeClr val="tx1"/>
                </a:solidFill>
                <a:latin typeface="Lato"/>
              </a:rPr>
              <a:t>expanding </a:t>
            </a:r>
            <a:r>
              <a:rPr lang="en-US" sz="2400" dirty="0" smtClean="0">
                <a:solidFill>
                  <a:schemeClr val="tx1"/>
                </a:solidFill>
                <a:latin typeface="Lato"/>
              </a:rPr>
              <a:t>to cover other eye diseases and refining detection algorithms</a:t>
            </a:r>
            <a:endParaRPr lang="en-US" sz="2400" dirty="0">
              <a:solidFill>
                <a:schemeClr val="tx1"/>
              </a:solidFill>
              <a:latin typeface="Lato"/>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19" name="Title 1"/>
          <p:cNvSpPr>
            <a:spLocks noGrp="1"/>
          </p:cNvSpPr>
          <p:nvPr>
            <p:ph type="title"/>
          </p:nvPr>
        </p:nvSpPr>
        <p:spPr>
          <a:xfrm>
            <a:off x="2628900" y="108438"/>
            <a:ext cx="9875520" cy="1356360"/>
          </a:xfrm>
        </p:spPr>
        <p:txBody>
          <a:bodyPr>
            <a:normAutofit/>
          </a:bodyPr>
          <a:lstStyle/>
          <a:p>
            <a:r>
              <a:rPr lang="en-US" sz="4000" b="1" dirty="0" smtClean="0">
                <a:solidFill>
                  <a:schemeClr val="accent2"/>
                </a:solidFill>
                <a:effectLst>
                  <a:outerShdw blurRad="38100" dist="38100" dir="2700000" algn="tl">
                    <a:srgbClr val="000000">
                      <a:alpha val="43137"/>
                    </a:srgbClr>
                  </a:outerShdw>
                </a:effectLst>
                <a:latin typeface="Lato"/>
              </a:rPr>
              <a:t>FUTURE ENHANCEMENTS</a:t>
            </a:r>
            <a:endParaRPr lang="en-US" sz="4000" b="1" dirty="0">
              <a:solidFill>
                <a:schemeClr val="accent2"/>
              </a:solidFill>
              <a:effectLst>
                <a:outerShdw blurRad="38100" dist="38100" dir="2700000" algn="tl">
                  <a:srgbClr val="000000">
                    <a:alpha val="43137"/>
                  </a:srgbClr>
                </a:outerShdw>
              </a:effectLst>
              <a:latin typeface="Lato"/>
            </a:endParaRPr>
          </a:p>
        </p:txBody>
      </p:sp>
      <p:sp>
        <p:nvSpPr>
          <p:cNvPr id="1048620" name="Content Placeholder 2"/>
          <p:cNvSpPr>
            <a:spLocks noGrp="1"/>
          </p:cNvSpPr>
          <p:nvPr>
            <p:ph idx="1"/>
          </p:nvPr>
        </p:nvSpPr>
        <p:spPr>
          <a:xfrm>
            <a:off x="879232" y="1051133"/>
            <a:ext cx="10682654" cy="5588949"/>
          </a:xfrm>
        </p:spPr>
        <p:txBody>
          <a:bodyPr>
            <a:normAutofit lnSpcReduction="10000"/>
          </a:bodyPr>
          <a:lstStyle/>
          <a:p>
            <a:pPr>
              <a:lnSpc>
                <a:spcPct val="100000"/>
              </a:lnSpc>
              <a:buClrTx/>
              <a:buSzPct val="100000"/>
              <a:buFont typeface="Arial" panose="020B0604020202020204" pitchFamily="34" charset="0"/>
              <a:buChar char="•"/>
            </a:pPr>
            <a:r>
              <a:rPr lang="en-US" sz="2400" b="1" dirty="0" smtClean="0">
                <a:solidFill>
                  <a:schemeClr val="tx1"/>
                </a:solidFill>
                <a:latin typeface="Lato"/>
              </a:rPr>
              <a:t>Transfer </a:t>
            </a:r>
            <a:r>
              <a:rPr lang="en-US" sz="2400" b="1" dirty="0">
                <a:solidFill>
                  <a:schemeClr val="tx1"/>
                </a:solidFill>
                <a:latin typeface="Lato"/>
              </a:rPr>
              <a:t>Learning </a:t>
            </a:r>
            <a:r>
              <a:rPr lang="en-US" sz="2400" b="1" dirty="0" smtClean="0">
                <a:solidFill>
                  <a:schemeClr val="tx1"/>
                </a:solidFill>
                <a:latin typeface="Lato"/>
              </a:rPr>
              <a:t>Extension:</a:t>
            </a:r>
            <a:r>
              <a:rPr lang="en-US" sz="2400" dirty="0" smtClean="0">
                <a:solidFill>
                  <a:schemeClr val="tx1"/>
                </a:solidFill>
                <a:latin typeface="Lato"/>
              </a:rPr>
              <a:t> </a:t>
            </a:r>
            <a:r>
              <a:rPr lang="en-US" sz="2400" dirty="0">
                <a:solidFill>
                  <a:schemeClr val="tx1"/>
                </a:solidFill>
                <a:latin typeface="Lato"/>
              </a:rPr>
              <a:t>Extend transfer learning by fine-tuning the model on a larger and more diverse dataset specific to eye conditions, enhancing its ability to generalize to a wider range of cases</a:t>
            </a:r>
            <a:r>
              <a:rPr lang="en-US" sz="2400" dirty="0" smtClean="0">
                <a:solidFill>
                  <a:schemeClr val="tx1"/>
                </a:solidFill>
                <a:latin typeface="Lato"/>
              </a:rPr>
              <a:t>. </a:t>
            </a:r>
            <a:endParaRPr lang="en-US" sz="2400" dirty="0">
              <a:solidFill>
                <a:schemeClr val="tx1"/>
              </a:solidFill>
              <a:latin typeface="Lato"/>
            </a:endParaRPr>
          </a:p>
          <a:p>
            <a:pPr>
              <a:lnSpc>
                <a:spcPct val="100000"/>
              </a:lnSpc>
              <a:buClrTx/>
              <a:buSzPct val="100000"/>
              <a:buFont typeface="Arial" panose="020B0604020202020204" pitchFamily="34" charset="0"/>
              <a:buChar char="•"/>
            </a:pPr>
            <a:r>
              <a:rPr lang="en-US" sz="2400" b="1" dirty="0" smtClean="0">
                <a:solidFill>
                  <a:schemeClr val="tx1"/>
                </a:solidFill>
                <a:latin typeface="Lato"/>
              </a:rPr>
              <a:t>Advanced </a:t>
            </a:r>
            <a:r>
              <a:rPr lang="en-US" sz="2400" b="1" dirty="0">
                <a:solidFill>
                  <a:schemeClr val="tx1"/>
                </a:solidFill>
                <a:latin typeface="Lato"/>
              </a:rPr>
              <a:t>Data </a:t>
            </a:r>
            <a:r>
              <a:rPr lang="en-US" sz="2400" b="1" dirty="0" smtClean="0">
                <a:solidFill>
                  <a:schemeClr val="tx1"/>
                </a:solidFill>
                <a:latin typeface="Lato"/>
              </a:rPr>
              <a:t>Augmentation: </a:t>
            </a:r>
            <a:r>
              <a:rPr lang="en-US" sz="2400" dirty="0">
                <a:solidFill>
                  <a:schemeClr val="tx1"/>
                </a:solidFill>
                <a:latin typeface="Lato"/>
              </a:rPr>
              <a:t>Implement advanced augmentation techniques like generative adversarial networks (GANs) or style transfer to synthesize diverse and realistic eye images, enriching the training data and improving model robustness.</a:t>
            </a:r>
          </a:p>
          <a:p>
            <a:pPr>
              <a:lnSpc>
                <a:spcPct val="100000"/>
              </a:lnSpc>
              <a:buClrTx/>
              <a:buSzPct val="100000"/>
              <a:buFont typeface="Arial" panose="020B0604020202020204" pitchFamily="34" charset="0"/>
              <a:buChar char="•"/>
            </a:pPr>
            <a:r>
              <a:rPr lang="en-US" sz="2400" b="1" dirty="0" smtClean="0">
                <a:solidFill>
                  <a:schemeClr val="tx1"/>
                </a:solidFill>
                <a:latin typeface="Lato"/>
              </a:rPr>
              <a:t>Interactive </a:t>
            </a:r>
            <a:r>
              <a:rPr lang="en-US" sz="2400" b="1" dirty="0">
                <a:solidFill>
                  <a:schemeClr val="tx1"/>
                </a:solidFill>
                <a:latin typeface="Lato"/>
              </a:rPr>
              <a:t>Visualization </a:t>
            </a:r>
            <a:r>
              <a:rPr lang="en-US" sz="2400" b="1" dirty="0" smtClean="0">
                <a:solidFill>
                  <a:schemeClr val="tx1"/>
                </a:solidFill>
                <a:latin typeface="Lato"/>
              </a:rPr>
              <a:t>Tools: </a:t>
            </a:r>
            <a:r>
              <a:rPr lang="en-US" sz="2400" dirty="0">
                <a:solidFill>
                  <a:schemeClr val="tx1"/>
                </a:solidFill>
                <a:latin typeface="Lato"/>
              </a:rPr>
              <a:t>Develop interactive visualization tools that allow medical professionals to explore model predictions, understand decision rationale, and provide feedback, fostering collaboration and improving trust in the model's outputs</a:t>
            </a:r>
            <a:r>
              <a:rPr lang="en-US" sz="2400" dirty="0" smtClean="0">
                <a:solidFill>
                  <a:schemeClr val="tx1"/>
                </a:solidFill>
                <a:latin typeface="Lato"/>
              </a:rPr>
              <a:t>.</a:t>
            </a:r>
            <a:endParaRPr lang="en-US" sz="2400" dirty="0">
              <a:solidFill>
                <a:schemeClr val="tx1"/>
              </a:solidFill>
              <a:latin typeface="Lato"/>
            </a:endParaRPr>
          </a:p>
          <a:p>
            <a:pPr>
              <a:lnSpc>
                <a:spcPct val="100000"/>
              </a:lnSpc>
              <a:buClrTx/>
              <a:buSzPct val="100000"/>
              <a:buFont typeface="Arial" panose="020B0604020202020204" pitchFamily="34" charset="0"/>
              <a:buChar char="•"/>
            </a:pPr>
            <a:r>
              <a:rPr lang="en-US" sz="2400" b="1" dirty="0" smtClean="0">
                <a:solidFill>
                  <a:schemeClr val="tx1"/>
                </a:solidFill>
                <a:latin typeface="Lato"/>
              </a:rPr>
              <a:t>Continuous </a:t>
            </a:r>
            <a:r>
              <a:rPr lang="en-US" sz="2400" b="1" dirty="0">
                <a:solidFill>
                  <a:schemeClr val="tx1"/>
                </a:solidFill>
                <a:latin typeface="Lato"/>
              </a:rPr>
              <a:t>Model </a:t>
            </a:r>
            <a:r>
              <a:rPr lang="en-US" sz="2400" b="1" dirty="0" smtClean="0">
                <a:solidFill>
                  <a:schemeClr val="tx1"/>
                </a:solidFill>
                <a:latin typeface="Lato"/>
              </a:rPr>
              <a:t>Monitoring: </a:t>
            </a:r>
            <a:r>
              <a:rPr lang="en-US" sz="2400" dirty="0">
                <a:solidFill>
                  <a:schemeClr val="tx1"/>
                </a:solidFill>
                <a:latin typeface="Lato"/>
              </a:rPr>
              <a:t>Establish a system for continuous monitoring of the deployed model's performance and generalization across different populations or demographics, facilitating timely updates and ensuring sustained effectiveness.</a:t>
            </a: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26" name="TextBox 1"/>
          <p:cNvSpPr txBox="1"/>
          <p:nvPr/>
        </p:nvSpPr>
        <p:spPr>
          <a:xfrm>
            <a:off x="3831420" y="2562357"/>
            <a:ext cx="7393858" cy="1069340"/>
          </a:xfrm>
          <a:prstGeom prst="rect">
            <a:avLst/>
          </a:prstGeom>
          <a:noFill/>
        </p:spPr>
        <p:txBody>
          <a:bodyPr wrap="square" rtlCol="0">
            <a:spAutoFit/>
          </a:bodyPr>
          <a:lstStyle/>
          <a:p>
            <a:r>
              <a:rPr lang="en-US" sz="6600" b="1" dirty="0">
                <a:effectLst>
                  <a:outerShdw blurRad="38100" dist="38100" dir="2700000" algn="tl">
                    <a:srgbClr val="000000">
                      <a:alpha val="43137"/>
                    </a:srgbClr>
                  </a:outerShdw>
                </a:effectLst>
                <a:latin typeface="Lato" panose="020F0502020204030203" pitchFamily="34" charset="0"/>
                <a:ea typeface="Lato" panose="020F0502020204030203" pitchFamily="34" charset="0"/>
                <a:cs typeface="Lato" panose="020F0502020204030203" pitchFamily="34" charset="0"/>
              </a:rPr>
              <a:t>Thank you !</a:t>
            </a: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91" name="TextBox 1"/>
          <p:cNvSpPr txBox="1"/>
          <p:nvPr/>
        </p:nvSpPr>
        <p:spPr>
          <a:xfrm>
            <a:off x="1063850" y="1052964"/>
            <a:ext cx="10481518" cy="4358640"/>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400" dirty="0">
                <a:latin typeface="Lato" panose="020F0502020204030203"/>
                <a:ea typeface="Lato" panose="020F0502020204030203" pitchFamily="34" charset="0"/>
                <a:cs typeface="Lato" panose="020F0502020204030203" pitchFamily="34" charset="0"/>
              </a:rPr>
              <a:t>The eye image undergoes pre-processing to eliminate any noise and prepare them for further analysis</a:t>
            </a:r>
            <a:r>
              <a:rPr lang="en-US" sz="2400" dirty="0" smtClean="0">
                <a:latin typeface="Lato" panose="020F0502020204030203"/>
                <a:ea typeface="Lato" panose="020F0502020204030203" pitchFamily="34" charset="0"/>
                <a:cs typeface="Lato" panose="020F0502020204030203" pitchFamily="34" charset="0"/>
              </a:rPr>
              <a:t>.</a:t>
            </a:r>
          </a:p>
          <a:p>
            <a:pPr marL="342900" indent="-342900">
              <a:lnSpc>
                <a:spcPct val="150000"/>
              </a:lnSpc>
              <a:buFont typeface="Arial" panose="020B0604020202020204" pitchFamily="34" charset="0"/>
              <a:buChar char="•"/>
            </a:pPr>
            <a:r>
              <a:rPr lang="en-US" sz="2400" dirty="0" smtClean="0">
                <a:latin typeface="Lato" panose="020F0502020204030203"/>
                <a:ea typeface="Lato" panose="020F0502020204030203" pitchFamily="34" charset="0"/>
                <a:cs typeface="Lato" panose="020F0502020204030203" pitchFamily="34" charset="0"/>
              </a:rPr>
              <a:t> </a:t>
            </a:r>
            <a:r>
              <a:rPr lang="en-US" sz="2400" dirty="0">
                <a:latin typeface="Lato" panose="020F0502020204030203"/>
                <a:ea typeface="Lato" panose="020F0502020204030203" pitchFamily="34" charset="0"/>
                <a:cs typeface="Lato" panose="020F0502020204030203" pitchFamily="34" charset="0"/>
              </a:rPr>
              <a:t>The system utilizes enlarged images of the eyes as input data for the deep learning method. </a:t>
            </a:r>
            <a:endParaRPr lang="en-US" sz="2400" dirty="0" smtClean="0">
              <a:latin typeface="Lato" panose="020F0502020204030203"/>
              <a:ea typeface="Lato" panose="020F0502020204030203" pitchFamily="34" charset="0"/>
              <a:cs typeface="Lato" panose="020F0502020204030203" pitchFamily="34" charset="0"/>
            </a:endParaRPr>
          </a:p>
          <a:p>
            <a:pPr marL="342900" indent="-342900">
              <a:lnSpc>
                <a:spcPct val="150000"/>
              </a:lnSpc>
              <a:buFont typeface="Arial" panose="020B0604020202020204" pitchFamily="34" charset="0"/>
              <a:buChar char="•"/>
            </a:pPr>
            <a:r>
              <a:rPr lang="en-US" sz="2400" dirty="0" smtClean="0">
                <a:latin typeface="Lato" panose="020F0502020204030203"/>
                <a:ea typeface="Lato" panose="020F0502020204030203" pitchFamily="34" charset="0"/>
                <a:cs typeface="Lato" panose="020F0502020204030203" pitchFamily="34" charset="0"/>
              </a:rPr>
              <a:t>The </a:t>
            </a:r>
            <a:r>
              <a:rPr lang="en-US" sz="2400" dirty="0">
                <a:latin typeface="Lato" panose="020F0502020204030203"/>
                <a:ea typeface="Lato" panose="020F0502020204030203" pitchFamily="34" charset="0"/>
                <a:cs typeface="Lato" panose="020F0502020204030203" pitchFamily="34" charset="0"/>
              </a:rPr>
              <a:t>suggested system classifies new eye images as </a:t>
            </a:r>
            <a:r>
              <a:rPr lang="en-US" sz="2400" dirty="0" err="1">
                <a:latin typeface="Lato" panose="020F0502020204030203"/>
                <a:ea typeface="Lato" panose="020F0502020204030203" pitchFamily="34" charset="0"/>
                <a:cs typeface="Lato" panose="020F0502020204030203" pitchFamily="34" charset="0"/>
              </a:rPr>
              <a:t>No_glaucoma</a:t>
            </a:r>
            <a:r>
              <a:rPr lang="en-US" sz="2400" dirty="0">
                <a:latin typeface="Lato" panose="020F0502020204030203"/>
                <a:ea typeface="Lato" panose="020F0502020204030203" pitchFamily="34" charset="0"/>
                <a:cs typeface="Lato" panose="020F0502020204030203" pitchFamily="34" charset="0"/>
              </a:rPr>
              <a:t> </a:t>
            </a:r>
            <a:r>
              <a:rPr lang="en-US" sz="2400" dirty="0" smtClean="0">
                <a:latin typeface="Lato" panose="020F0502020204030203"/>
                <a:ea typeface="Lato" panose="020F0502020204030203" pitchFamily="34" charset="0"/>
                <a:cs typeface="Lato" panose="020F0502020204030203" pitchFamily="34" charset="0"/>
              </a:rPr>
              <a:t>,</a:t>
            </a:r>
            <a:r>
              <a:rPr lang="en-US" sz="2400" dirty="0" err="1" smtClean="0">
                <a:latin typeface="Lato" panose="020F0502020204030203"/>
                <a:ea typeface="Lato" panose="020F0502020204030203" pitchFamily="34" charset="0"/>
                <a:cs typeface="Lato" panose="020F0502020204030203" pitchFamily="34" charset="0"/>
              </a:rPr>
              <a:t>Glaucoma_early</a:t>
            </a:r>
            <a:r>
              <a:rPr lang="en-US" sz="2400" dirty="0">
                <a:latin typeface="Lato" panose="020F0502020204030203"/>
                <a:ea typeface="Lato" panose="020F0502020204030203" pitchFamily="34" charset="0"/>
                <a:cs typeface="Lato" panose="020F0502020204030203" pitchFamily="34" charset="0"/>
              </a:rPr>
              <a:t>, </a:t>
            </a:r>
            <a:r>
              <a:rPr lang="en-US" sz="2400" dirty="0" err="1">
                <a:latin typeface="Lato" panose="020F0502020204030203"/>
                <a:ea typeface="Lato" panose="020F0502020204030203" pitchFamily="34" charset="0"/>
                <a:cs typeface="Lato" panose="020F0502020204030203" pitchFamily="34" charset="0"/>
              </a:rPr>
              <a:t>Glaucoma_moderate</a:t>
            </a:r>
            <a:r>
              <a:rPr lang="en-US" sz="2400" dirty="0">
                <a:latin typeface="Lato" panose="020F0502020204030203"/>
                <a:ea typeface="Lato" panose="020F0502020204030203" pitchFamily="34" charset="0"/>
                <a:cs typeface="Lato" panose="020F0502020204030203" pitchFamily="34" charset="0"/>
              </a:rPr>
              <a:t>, and </a:t>
            </a:r>
            <a:r>
              <a:rPr lang="en-US" sz="2400" dirty="0" err="1">
                <a:latin typeface="Lato" panose="020F0502020204030203"/>
                <a:ea typeface="Lato" panose="020F0502020204030203" pitchFamily="34" charset="0"/>
                <a:cs typeface="Lato" panose="020F0502020204030203" pitchFamily="34" charset="0"/>
              </a:rPr>
              <a:t>Glaucoma_advanced</a:t>
            </a:r>
            <a:r>
              <a:rPr lang="en-US" sz="2400" dirty="0">
                <a:latin typeface="Lato" panose="020F0502020204030203"/>
                <a:ea typeface="Lato" panose="020F0502020204030203" pitchFamily="34" charset="0"/>
                <a:cs typeface="Lato" panose="020F0502020204030203" pitchFamily="34" charset="0"/>
              </a:rPr>
              <a:t> </a:t>
            </a:r>
            <a:endParaRPr lang="en-US" sz="2400" dirty="0" smtClean="0">
              <a:latin typeface="Lato" panose="020F0502020204030203"/>
              <a:ea typeface="Lato" panose="020F0502020204030203" pitchFamily="34" charset="0"/>
              <a:cs typeface="Lato" panose="020F0502020204030203" pitchFamily="34" charset="0"/>
            </a:endParaRPr>
          </a:p>
          <a:p>
            <a:pPr marL="342900" indent="-342900">
              <a:lnSpc>
                <a:spcPct val="150000"/>
              </a:lnSpc>
              <a:buFont typeface="Arial" panose="020B0604020202020204" pitchFamily="34" charset="0"/>
              <a:buChar char="•"/>
            </a:pPr>
            <a:r>
              <a:rPr lang="en-US" sz="2400" dirty="0">
                <a:latin typeface="Lato" panose="020F0502020204030203"/>
                <a:ea typeface="Lato" panose="020F0502020204030203" pitchFamily="34" charset="0"/>
                <a:cs typeface="Lato" panose="020F0502020204030203" pitchFamily="34" charset="0"/>
              </a:rPr>
              <a:t>A</a:t>
            </a:r>
            <a:r>
              <a:rPr lang="en-US" sz="2400" dirty="0" smtClean="0">
                <a:latin typeface="Lato" panose="020F0502020204030203"/>
                <a:ea typeface="Lato" panose="020F0502020204030203" pitchFamily="34" charset="0"/>
                <a:cs typeface="Lato" panose="020F0502020204030203" pitchFamily="34" charset="0"/>
              </a:rPr>
              <a:t>nd </a:t>
            </a:r>
            <a:r>
              <a:rPr lang="en-US" sz="2400" dirty="0">
                <a:latin typeface="Lato" panose="020F0502020204030203"/>
                <a:ea typeface="Lato" panose="020F0502020204030203" pitchFamily="34" charset="0"/>
                <a:cs typeface="Lato" panose="020F0502020204030203" pitchFamily="34" charset="0"/>
              </a:rPr>
              <a:t>also provides respective preventive measures based on the features it learned during training.</a:t>
            </a:r>
            <a:endParaRPr lang="en-IN" sz="2400" dirty="0">
              <a:latin typeface="Lato" panose="020F0502020204030203"/>
              <a:ea typeface="Lato" panose="020F0502020204030203" pitchFamily="34" charset="0"/>
              <a:cs typeface="Lato" panose="020F0502020204030203" pitchFamily="34" charset="0"/>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97" name="Title 1"/>
          <p:cNvSpPr>
            <a:spLocks noGrp="1"/>
          </p:cNvSpPr>
          <p:nvPr>
            <p:ph type="title"/>
          </p:nvPr>
        </p:nvSpPr>
        <p:spPr>
          <a:xfrm>
            <a:off x="3942747" y="304671"/>
            <a:ext cx="9875520" cy="1356360"/>
          </a:xfrm>
        </p:spPr>
        <p:txBody>
          <a:bodyPr>
            <a:normAutofit/>
          </a:bodyPr>
          <a:lstStyle/>
          <a:p>
            <a:r>
              <a:rPr lang="en-US" sz="4000" b="1" dirty="0" smtClean="0">
                <a:solidFill>
                  <a:schemeClr val="accent2"/>
                </a:solidFill>
                <a:effectLst>
                  <a:outerShdw blurRad="38100" dist="38100" dir="2700000" algn="tl">
                    <a:srgbClr val="000000">
                      <a:alpha val="43137"/>
                    </a:srgbClr>
                  </a:outerShdw>
                </a:effectLst>
                <a:latin typeface="Lato"/>
              </a:rPr>
              <a:t>INTRODUCTION</a:t>
            </a:r>
            <a:endParaRPr lang="en-US" sz="4000" b="1" dirty="0">
              <a:solidFill>
                <a:schemeClr val="accent2"/>
              </a:solidFill>
              <a:effectLst>
                <a:outerShdw blurRad="38100" dist="38100" dir="2700000" algn="tl">
                  <a:srgbClr val="000000">
                    <a:alpha val="43137"/>
                  </a:srgbClr>
                </a:outerShdw>
              </a:effectLst>
              <a:latin typeface="Lato"/>
            </a:endParaRPr>
          </a:p>
        </p:txBody>
      </p:sp>
      <p:sp>
        <p:nvSpPr>
          <p:cNvPr id="1048598" name="Content Placeholder 2"/>
          <p:cNvSpPr>
            <a:spLocks noGrp="1"/>
          </p:cNvSpPr>
          <p:nvPr>
            <p:ph idx="1"/>
          </p:nvPr>
        </p:nvSpPr>
        <p:spPr>
          <a:xfrm>
            <a:off x="899362" y="1310054"/>
            <a:ext cx="10697280" cy="5547946"/>
          </a:xfrm>
        </p:spPr>
        <p:txBody>
          <a:bodyPr>
            <a:normAutofit/>
          </a:bodyPr>
          <a:lstStyle/>
          <a:p>
            <a:pPr>
              <a:lnSpc>
                <a:spcPct val="100000"/>
              </a:lnSpc>
              <a:buClr>
                <a:schemeClr val="tx1"/>
              </a:buClr>
              <a:buSzPct val="100000"/>
            </a:pPr>
            <a:r>
              <a:rPr lang="en-US" sz="2400" dirty="0" smtClean="0">
                <a:solidFill>
                  <a:schemeClr val="tx1"/>
                </a:solidFill>
                <a:latin typeface="Lato"/>
              </a:rPr>
              <a:t>Glaucoma </a:t>
            </a:r>
            <a:r>
              <a:rPr lang="en-US" sz="2400" dirty="0">
                <a:solidFill>
                  <a:schemeClr val="tx1"/>
                </a:solidFill>
                <a:latin typeface="Lato"/>
              </a:rPr>
              <a:t>is a leading cause of blindness globally, characterized by long-term </a:t>
            </a:r>
            <a:r>
              <a:rPr lang="en-US" sz="2400" dirty="0" err="1" smtClean="0">
                <a:solidFill>
                  <a:schemeClr val="tx1"/>
                </a:solidFill>
                <a:latin typeface="Lato"/>
              </a:rPr>
              <a:t>neurodegeneration</a:t>
            </a:r>
            <a:r>
              <a:rPr lang="en-US" sz="2400" dirty="0" smtClean="0">
                <a:solidFill>
                  <a:schemeClr val="tx1"/>
                </a:solidFill>
                <a:latin typeface="Lato"/>
              </a:rPr>
              <a:t> </a:t>
            </a:r>
            <a:r>
              <a:rPr lang="en-US" sz="2400" dirty="0">
                <a:solidFill>
                  <a:schemeClr val="tx1"/>
                </a:solidFill>
                <a:latin typeface="Lato"/>
              </a:rPr>
              <a:t>in the eyes.</a:t>
            </a:r>
          </a:p>
          <a:p>
            <a:pPr>
              <a:lnSpc>
                <a:spcPct val="100000"/>
              </a:lnSpc>
              <a:buClr>
                <a:schemeClr val="tx1"/>
              </a:buClr>
              <a:buSzPct val="100000"/>
            </a:pPr>
            <a:r>
              <a:rPr lang="en-US" sz="2400" dirty="0" smtClean="0">
                <a:solidFill>
                  <a:schemeClr val="tx1"/>
                </a:solidFill>
                <a:latin typeface="Lato"/>
              </a:rPr>
              <a:t> </a:t>
            </a:r>
            <a:r>
              <a:rPr lang="en-US" sz="2400" dirty="0">
                <a:solidFill>
                  <a:schemeClr val="tx1"/>
                </a:solidFill>
                <a:latin typeface="Lato"/>
              </a:rPr>
              <a:t>The World Health Organization estimates around 65 million people worldwide are affected by glaucoma.</a:t>
            </a:r>
          </a:p>
          <a:p>
            <a:pPr>
              <a:lnSpc>
                <a:spcPct val="100000"/>
              </a:lnSpc>
              <a:buClr>
                <a:schemeClr val="tx1"/>
              </a:buClr>
              <a:buSzPct val="100000"/>
            </a:pPr>
            <a:r>
              <a:rPr lang="en-US" sz="2400" dirty="0" smtClean="0">
                <a:solidFill>
                  <a:schemeClr val="tx1"/>
                </a:solidFill>
                <a:latin typeface="Lato"/>
              </a:rPr>
              <a:t> </a:t>
            </a:r>
            <a:r>
              <a:rPr lang="en-US" sz="2400" dirty="0">
                <a:solidFill>
                  <a:schemeClr val="tx1"/>
                </a:solidFill>
                <a:latin typeface="Lato"/>
              </a:rPr>
              <a:t>Glaucoma often exhibits no symptoms until significant vision loss occurs, emphasizing the importance of early detection and treatment.</a:t>
            </a:r>
          </a:p>
          <a:p>
            <a:pPr>
              <a:lnSpc>
                <a:spcPct val="100000"/>
              </a:lnSpc>
              <a:buClr>
                <a:schemeClr val="tx1"/>
              </a:buClr>
              <a:buSzPct val="100000"/>
            </a:pPr>
            <a:r>
              <a:rPr lang="en-US" sz="2400" dirty="0" smtClean="0">
                <a:solidFill>
                  <a:schemeClr val="tx1"/>
                </a:solidFill>
                <a:latin typeface="Lato"/>
              </a:rPr>
              <a:t> </a:t>
            </a:r>
            <a:r>
              <a:rPr lang="en-US" sz="2400" dirty="0">
                <a:solidFill>
                  <a:schemeClr val="tx1"/>
                </a:solidFill>
                <a:latin typeface="Lato"/>
              </a:rPr>
              <a:t>Loss of optic nerve fibers, a primary symptom, can occur without noticeable warning signs.</a:t>
            </a:r>
          </a:p>
          <a:p>
            <a:pPr>
              <a:lnSpc>
                <a:spcPct val="100000"/>
              </a:lnSpc>
              <a:buClr>
                <a:schemeClr val="tx1"/>
              </a:buClr>
              <a:buSzPct val="100000"/>
            </a:pPr>
            <a:r>
              <a:rPr lang="en-US" sz="2400" dirty="0" smtClean="0">
                <a:solidFill>
                  <a:schemeClr val="tx1"/>
                </a:solidFill>
                <a:latin typeface="Lato"/>
              </a:rPr>
              <a:t> </a:t>
            </a:r>
            <a:r>
              <a:rPr lang="en-US" sz="2400" dirty="0">
                <a:solidFill>
                  <a:schemeClr val="tx1"/>
                </a:solidFill>
                <a:latin typeface="Lato"/>
              </a:rPr>
              <a:t>Increased intracranial pressure or decreased blood flow to the optic nerve contributes to vision loss in glaucoma.</a:t>
            </a:r>
          </a:p>
          <a:p>
            <a:pPr>
              <a:lnSpc>
                <a:spcPct val="100000"/>
              </a:lnSpc>
              <a:buClr>
                <a:schemeClr val="tx1"/>
              </a:buClr>
              <a:buSzPct val="100000"/>
            </a:pPr>
            <a:r>
              <a:rPr lang="en-US" sz="2400" dirty="0" smtClean="0">
                <a:solidFill>
                  <a:schemeClr val="tx1"/>
                </a:solidFill>
                <a:latin typeface="Lato"/>
              </a:rPr>
              <a:t> </a:t>
            </a:r>
            <a:r>
              <a:rPr lang="en-US" sz="2400" dirty="0">
                <a:solidFill>
                  <a:schemeClr val="tx1"/>
                </a:solidFill>
                <a:latin typeface="Lato"/>
              </a:rPr>
              <a:t>Optic nerve transmits visual data from the brain to the eye, crucial for sight.</a:t>
            </a:r>
          </a:p>
          <a:p>
            <a:pPr marL="45720" indent="0">
              <a:buClr>
                <a:schemeClr val="tx1"/>
              </a:buClr>
              <a:buSzPct val="100000"/>
              <a:buNone/>
            </a:pPr>
            <a:endParaRPr lang="en-US" sz="2400" dirty="0">
              <a:solidFill>
                <a:schemeClr val="tx1"/>
              </a:solidFill>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99" name="Content Placeholder 2"/>
          <p:cNvSpPr>
            <a:spLocks noGrp="1"/>
          </p:cNvSpPr>
          <p:nvPr>
            <p:ph idx="1"/>
          </p:nvPr>
        </p:nvSpPr>
        <p:spPr>
          <a:xfrm>
            <a:off x="811849" y="670846"/>
            <a:ext cx="10639515" cy="6118788"/>
          </a:xfrm>
        </p:spPr>
        <p:txBody>
          <a:bodyPr>
            <a:normAutofit/>
          </a:bodyPr>
          <a:lstStyle/>
          <a:p>
            <a:pPr>
              <a:lnSpc>
                <a:spcPct val="100000"/>
              </a:lnSpc>
              <a:buClr>
                <a:schemeClr val="tx1"/>
              </a:buClr>
              <a:buSzPct val="100000"/>
            </a:pPr>
            <a:r>
              <a:rPr lang="en-US" sz="2400" dirty="0" smtClean="0">
                <a:solidFill>
                  <a:schemeClr val="tx1"/>
                </a:solidFill>
              </a:rPr>
              <a:t> </a:t>
            </a:r>
            <a:r>
              <a:rPr lang="en-US" sz="2400" dirty="0">
                <a:solidFill>
                  <a:schemeClr val="tx1"/>
                </a:solidFill>
                <a:latin typeface="Lato"/>
              </a:rPr>
              <a:t>Pathologically high intraocular pressure, sometimes reaching 60-70 mmHg, is indicative of glaucoma.</a:t>
            </a:r>
          </a:p>
          <a:p>
            <a:pPr>
              <a:lnSpc>
                <a:spcPct val="100000"/>
              </a:lnSpc>
              <a:buClr>
                <a:schemeClr val="tx1"/>
              </a:buClr>
              <a:buSzPct val="100000"/>
            </a:pPr>
            <a:r>
              <a:rPr lang="en-US" sz="2400" dirty="0" smtClean="0">
                <a:solidFill>
                  <a:schemeClr val="tx1"/>
                </a:solidFill>
                <a:latin typeface="Lato"/>
              </a:rPr>
              <a:t> </a:t>
            </a:r>
            <a:r>
              <a:rPr lang="en-US" sz="2400" dirty="0">
                <a:solidFill>
                  <a:schemeClr val="tx1"/>
                </a:solidFill>
                <a:latin typeface="Lato"/>
              </a:rPr>
              <a:t>Even prolonged pressure levels below 25-30 mmHg can lead to visual impairment.</a:t>
            </a:r>
          </a:p>
          <a:p>
            <a:pPr>
              <a:lnSpc>
                <a:spcPct val="100000"/>
              </a:lnSpc>
              <a:buClr>
                <a:schemeClr val="tx1"/>
              </a:buClr>
              <a:buSzPct val="100000"/>
            </a:pPr>
            <a:r>
              <a:rPr lang="en-US" sz="2400" dirty="0" smtClean="0">
                <a:solidFill>
                  <a:schemeClr val="tx1"/>
                </a:solidFill>
                <a:latin typeface="Lato"/>
              </a:rPr>
              <a:t> </a:t>
            </a:r>
            <a:r>
              <a:rPr lang="en-US" sz="2400" dirty="0">
                <a:solidFill>
                  <a:schemeClr val="tx1"/>
                </a:solidFill>
                <a:latin typeface="Lato"/>
              </a:rPr>
              <a:t>Glaucoma-related high intraocular pressure results from compromised fluid drainage in the eye.</a:t>
            </a:r>
          </a:p>
          <a:p>
            <a:pPr>
              <a:lnSpc>
                <a:spcPct val="100000"/>
              </a:lnSpc>
              <a:buClr>
                <a:schemeClr val="tx1"/>
              </a:buClr>
              <a:buSzPct val="100000"/>
            </a:pPr>
            <a:r>
              <a:rPr lang="en-US" sz="2400" dirty="0" smtClean="0">
                <a:solidFill>
                  <a:schemeClr val="tx1"/>
                </a:solidFill>
                <a:latin typeface="Lato"/>
              </a:rPr>
              <a:t> </a:t>
            </a:r>
            <a:r>
              <a:rPr lang="en-US" sz="2400" dirty="0">
                <a:solidFill>
                  <a:schemeClr val="tx1"/>
                </a:solidFill>
                <a:latin typeface="Lato"/>
              </a:rPr>
              <a:t>Fluid equilibrium within the eye is disrupted in glaucoma, leading to increased pressure.</a:t>
            </a:r>
          </a:p>
          <a:p>
            <a:pPr>
              <a:lnSpc>
                <a:spcPct val="100000"/>
              </a:lnSpc>
              <a:buClr>
                <a:schemeClr val="tx1"/>
              </a:buClr>
              <a:buSzPct val="100000"/>
            </a:pPr>
            <a:r>
              <a:rPr lang="en-US" sz="2400" dirty="0" smtClean="0">
                <a:solidFill>
                  <a:schemeClr val="tx1"/>
                </a:solidFill>
                <a:latin typeface="Lato"/>
              </a:rPr>
              <a:t> </a:t>
            </a:r>
            <a:r>
              <a:rPr lang="en-US" sz="2400" dirty="0">
                <a:solidFill>
                  <a:schemeClr val="tx1"/>
                </a:solidFill>
                <a:latin typeface="Lato"/>
              </a:rPr>
              <a:t>Fundus photography, capturing the eye's background using a fundus camera, is a common diagnostic method in ophthalmology.</a:t>
            </a:r>
          </a:p>
          <a:p>
            <a:pPr>
              <a:lnSpc>
                <a:spcPct val="100000"/>
              </a:lnSpc>
              <a:buClr>
                <a:schemeClr val="tx1"/>
              </a:buClr>
              <a:buSzPct val="100000"/>
            </a:pPr>
            <a:r>
              <a:rPr lang="en-US" sz="2400" dirty="0" smtClean="0">
                <a:solidFill>
                  <a:schemeClr val="tx1"/>
                </a:solidFill>
                <a:latin typeface="Lato"/>
              </a:rPr>
              <a:t> </a:t>
            </a:r>
            <a:r>
              <a:rPr lang="en-US" sz="2400" dirty="0">
                <a:solidFill>
                  <a:schemeClr val="tx1"/>
                </a:solidFill>
                <a:latin typeface="Lato"/>
              </a:rPr>
              <a:t>Analyzing fundus images for glaucoma diagnosis is time-consuming and may lack accuracy, necessitating supervised learning methods for classification.</a:t>
            </a:r>
          </a:p>
          <a:p>
            <a:pPr>
              <a:buClr>
                <a:schemeClr val="tx1"/>
              </a:buClr>
              <a:buSzPct val="100000"/>
            </a:pPr>
            <a:endParaRPr lang="en-US" sz="2400" dirty="0">
              <a:solidFill>
                <a:schemeClr val="tx1"/>
              </a:solidFill>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0" name="TextBox 1"/>
          <p:cNvSpPr txBox="1"/>
          <p:nvPr/>
        </p:nvSpPr>
        <p:spPr>
          <a:xfrm>
            <a:off x="2939143" y="216310"/>
            <a:ext cx="10582319" cy="707886"/>
          </a:xfrm>
          <a:prstGeom prst="rect">
            <a:avLst/>
          </a:prstGeom>
          <a:noFill/>
        </p:spPr>
        <p:txBody>
          <a:bodyPr wrap="square" rtlCol="0">
            <a:spAutoFit/>
          </a:bodyPr>
          <a:lstStyle/>
          <a:p>
            <a:r>
              <a:rPr lang="en-US" sz="4000" b="1" dirty="0">
                <a:solidFill>
                  <a:schemeClr val="accent2"/>
                </a:solidFill>
                <a:effectLst>
                  <a:outerShdw blurRad="38100" dist="38100" dir="2700000" algn="tl">
                    <a:srgbClr val="000000">
                      <a:alpha val="43137"/>
                    </a:srgbClr>
                  </a:outerShdw>
                </a:effectLst>
                <a:latin typeface="Lato" panose="020F0502020204030203" pitchFamily="34" charset="0"/>
                <a:ea typeface="Lato" panose="020F0502020204030203" pitchFamily="34" charset="0"/>
                <a:cs typeface="Lato" panose="020F0502020204030203" pitchFamily="34" charset="0"/>
              </a:rPr>
              <a:t>LITERATURE REVIEW </a:t>
            </a:r>
          </a:p>
        </p:txBody>
      </p:sp>
      <p:graphicFrame>
        <p:nvGraphicFramePr>
          <p:cNvPr id="4194304" name="Table 3"/>
          <p:cNvGraphicFramePr>
            <a:graphicFrameLocks noGrp="1"/>
          </p:cNvGraphicFramePr>
          <p:nvPr/>
        </p:nvGraphicFramePr>
        <p:xfrm>
          <a:off x="587828" y="956491"/>
          <a:ext cx="11223169" cy="5547590"/>
        </p:xfrm>
        <a:graphic>
          <a:graphicData uri="http://schemas.openxmlformats.org/drawingml/2006/table">
            <a:tbl>
              <a:tblPr firstRow="1" bandRow="1">
                <a:tableStyleId>{5C22544A-7EE6-4342-B048-85BDC9FD1C3A}</a:tableStyleId>
              </a:tblPr>
              <a:tblGrid>
                <a:gridCol w="884086"/>
                <a:gridCol w="2986083"/>
                <a:gridCol w="990515"/>
                <a:gridCol w="1607625"/>
                <a:gridCol w="1044761"/>
                <a:gridCol w="3710099"/>
              </a:tblGrid>
              <a:tr h="509626">
                <a:tc>
                  <a:txBody>
                    <a:bodyPr/>
                    <a:lstStyle/>
                    <a:p>
                      <a:r>
                        <a:rPr lang="en-IN" sz="2000" dirty="0" err="1">
                          <a:latin typeface="Lato" panose="020F0502020204030203" pitchFamily="34" charset="0"/>
                          <a:ea typeface="Lato" panose="020F0502020204030203" pitchFamily="34" charset="0"/>
                          <a:cs typeface="Lato" panose="020F0502020204030203" pitchFamily="34" charset="0"/>
                        </a:rPr>
                        <a:t>S.No</a:t>
                      </a:r>
                      <a:endParaRPr lang="en-IN" sz="2000" dirty="0">
                        <a:latin typeface="Lato" panose="020F0502020204030203" pitchFamily="34" charset="0"/>
                        <a:ea typeface="Lato" panose="020F0502020204030203" pitchFamily="34" charset="0"/>
                        <a:cs typeface="Lato" panose="020F0502020204030203" pitchFamily="34" charset="0"/>
                      </a:endParaRPr>
                    </a:p>
                  </a:txBody>
                  <a:tcPr/>
                </a:tc>
                <a:tc>
                  <a:txBody>
                    <a:bodyPr/>
                    <a:lstStyle/>
                    <a:p>
                      <a:r>
                        <a:rPr lang="en-IN" dirty="0"/>
                        <a:t>Title</a:t>
                      </a:r>
                    </a:p>
                  </a:txBody>
                  <a:tcPr/>
                </a:tc>
                <a:tc>
                  <a:txBody>
                    <a:bodyPr/>
                    <a:lstStyle/>
                    <a:p>
                      <a:r>
                        <a:rPr lang="en-IN" dirty="0"/>
                        <a:t>Authors</a:t>
                      </a:r>
                    </a:p>
                  </a:txBody>
                  <a:tcPr/>
                </a:tc>
                <a:tc>
                  <a:txBody>
                    <a:bodyPr/>
                    <a:lstStyle/>
                    <a:p>
                      <a:r>
                        <a:rPr lang="en-IN" dirty="0"/>
                        <a:t>Journal Name</a:t>
                      </a:r>
                    </a:p>
                  </a:txBody>
                  <a:tcPr/>
                </a:tc>
                <a:tc>
                  <a:txBody>
                    <a:bodyPr/>
                    <a:lstStyle/>
                    <a:p>
                      <a:r>
                        <a:rPr lang="en-IN" dirty="0"/>
                        <a:t>Year</a:t>
                      </a:r>
                    </a:p>
                  </a:txBody>
                  <a:tcPr/>
                </a:tc>
                <a:tc>
                  <a:txBody>
                    <a:bodyPr/>
                    <a:lstStyle/>
                    <a:p>
                      <a:r>
                        <a:rPr lang="en-IN" dirty="0"/>
                        <a:t>Core Concept</a:t>
                      </a:r>
                    </a:p>
                  </a:txBody>
                  <a:tcPr/>
                </a:tc>
              </a:tr>
              <a:tr h="981180">
                <a:tc>
                  <a:txBody>
                    <a:bodyPr/>
                    <a:lstStyle/>
                    <a:p>
                      <a:r>
                        <a:rPr lang="en-IN" dirty="0"/>
                        <a:t>1</a:t>
                      </a:r>
                    </a:p>
                  </a:txBody>
                  <a:tcPr/>
                </a:tc>
                <a:tc>
                  <a:txBody>
                    <a:bodyPr/>
                    <a:lstStyle/>
                    <a:p>
                      <a:r>
                        <a:rPr lang="en-US" dirty="0"/>
                        <a:t>Glaucoma detection based on deep </a:t>
                      </a:r>
                      <a:r>
                        <a:rPr lang="en-US" dirty="0" err="1" smtClean="0"/>
                        <a:t>convolutional</a:t>
                      </a:r>
                      <a:r>
                        <a:rPr lang="en-US" dirty="0" smtClean="0"/>
                        <a:t> </a:t>
                      </a:r>
                      <a:r>
                        <a:rPr lang="en-US" dirty="0"/>
                        <a:t>neural network</a:t>
                      </a:r>
                      <a:endParaRPr lang="en-IN" dirty="0"/>
                    </a:p>
                  </a:txBody>
                  <a:tcPr/>
                </a:tc>
                <a:tc>
                  <a:txBody>
                    <a:bodyPr/>
                    <a:lstStyle/>
                    <a:p>
                      <a:r>
                        <a:rPr lang="en-IN" dirty="0"/>
                        <a:t>Chen</a:t>
                      </a:r>
                    </a:p>
                  </a:txBody>
                  <a:tcPr/>
                </a:tc>
                <a:tc>
                  <a:txBody>
                    <a:bodyPr/>
                    <a:lstStyle/>
                    <a:p>
                      <a:r>
                        <a:rPr lang="en-IN" dirty="0"/>
                        <a:t>IEEE</a:t>
                      </a:r>
                    </a:p>
                  </a:txBody>
                  <a:tcPr/>
                </a:tc>
                <a:tc>
                  <a:txBody>
                    <a:bodyPr/>
                    <a:lstStyle/>
                    <a:p>
                      <a:r>
                        <a:rPr lang="en-IN" dirty="0">
                          <a:latin typeface="Corbel" panose="020B0503020204020204" pitchFamily="34" charset="0"/>
                          <a:ea typeface="Lato" panose="020F0502020204030203" pitchFamily="34" charset="0"/>
                          <a:cs typeface="Lato" panose="020F0502020204030203" pitchFamily="34" charset="0"/>
                        </a:rPr>
                        <a:t>2015</a:t>
                      </a:r>
                    </a:p>
                  </a:txBody>
                  <a:tcPr/>
                </a:tc>
                <a:tc>
                  <a:txBody>
                    <a:bodyPr/>
                    <a:lstStyle/>
                    <a:p>
                      <a:r>
                        <a:rPr lang="en-US" dirty="0"/>
                        <a:t>A system was developed to detect Glaucoma. They applied a six-layer CNN architecture.</a:t>
                      </a:r>
                      <a:endParaRPr lang="en-IN" dirty="0"/>
                    </a:p>
                  </a:txBody>
                  <a:tcPr/>
                </a:tc>
              </a:tr>
              <a:tr h="981180">
                <a:tc>
                  <a:txBody>
                    <a:bodyPr/>
                    <a:lstStyle/>
                    <a:p>
                      <a:r>
                        <a:rPr lang="en-IN" dirty="0"/>
                        <a:t>2</a:t>
                      </a:r>
                    </a:p>
                  </a:txBody>
                  <a:tcPr/>
                </a:tc>
                <a:tc>
                  <a:txBody>
                    <a:bodyPr/>
                    <a:lstStyle/>
                    <a:p>
                      <a:r>
                        <a:rPr lang="en-US" dirty="0"/>
                        <a:t>Automated glaucoma diagnosis using deep learning approach</a:t>
                      </a:r>
                      <a:endParaRPr lang="en-IN" dirty="0"/>
                    </a:p>
                  </a:txBody>
                  <a:tcPr/>
                </a:tc>
                <a:tc>
                  <a:txBody>
                    <a:bodyPr/>
                    <a:lstStyle/>
                    <a:p>
                      <a:r>
                        <a:rPr lang="en-IN" dirty="0" err="1"/>
                        <a:t>Baida</a:t>
                      </a:r>
                      <a:r>
                        <a:rPr lang="en-IN" dirty="0"/>
                        <a:t> AI Bander</a:t>
                      </a:r>
                    </a:p>
                  </a:txBody>
                  <a:tcPr/>
                </a:tc>
                <a:tc>
                  <a:txBody>
                    <a:bodyPr/>
                    <a:lstStyle/>
                    <a:p>
                      <a:r>
                        <a:rPr lang="en-IN" dirty="0"/>
                        <a:t>IEEE</a:t>
                      </a:r>
                    </a:p>
                  </a:txBody>
                  <a:tcPr/>
                </a:tc>
                <a:tc>
                  <a:txBody>
                    <a:bodyPr/>
                    <a:lstStyle/>
                    <a:p>
                      <a:r>
                        <a:rPr lang="en-IN" dirty="0"/>
                        <a:t>2017</a:t>
                      </a:r>
                    </a:p>
                  </a:txBody>
                  <a:tcPr/>
                </a:tc>
                <a:tc>
                  <a:txBody>
                    <a:bodyPr/>
                    <a:lstStyle/>
                    <a:p>
                      <a:r>
                        <a:rPr lang="en-US" dirty="0"/>
                        <a:t>Developed a model which uses a pre-trained </a:t>
                      </a:r>
                      <a:r>
                        <a:rPr lang="en-US" dirty="0" err="1"/>
                        <a:t>AlexNet</a:t>
                      </a:r>
                      <a:r>
                        <a:rPr lang="en-US" dirty="0"/>
                        <a:t> model which consists of 23 layers and SVM Classifier</a:t>
                      </a:r>
                      <a:endParaRPr lang="en-IN" dirty="0"/>
                    </a:p>
                  </a:txBody>
                  <a:tcPr/>
                </a:tc>
              </a:tr>
              <a:tr h="1434032">
                <a:tc>
                  <a:txBody>
                    <a:bodyPr/>
                    <a:lstStyle/>
                    <a:p>
                      <a:r>
                        <a:rPr lang="en-IN" dirty="0"/>
                        <a:t>3</a:t>
                      </a:r>
                    </a:p>
                  </a:txBody>
                  <a:tcPr/>
                </a:tc>
                <a:tc>
                  <a:txBody>
                    <a:bodyPr/>
                    <a:lstStyle/>
                    <a:p>
                      <a:r>
                        <a:rPr lang="en-US" dirty="0"/>
                        <a:t>Deep CNN-based patch classification  for retinal nerve fiber layer defect detection in early glaucoma.</a:t>
                      </a:r>
                      <a:endParaRPr lang="en-IN" dirty="0"/>
                    </a:p>
                  </a:txBody>
                  <a:tcPr/>
                </a:tc>
                <a:tc>
                  <a:txBody>
                    <a:bodyPr/>
                    <a:lstStyle/>
                    <a:p>
                      <a:r>
                        <a:rPr lang="en-IN" dirty="0"/>
                        <a:t>Rashmi Panda</a:t>
                      </a:r>
                    </a:p>
                  </a:txBody>
                  <a:tcPr/>
                </a:tc>
                <a:tc>
                  <a:txBody>
                    <a:bodyPr/>
                    <a:lstStyle/>
                    <a:p>
                      <a:r>
                        <a:rPr lang="en-IN" dirty="0"/>
                        <a:t>NLM</a:t>
                      </a:r>
                    </a:p>
                  </a:txBody>
                  <a:tcPr/>
                </a:tc>
                <a:tc>
                  <a:txBody>
                    <a:bodyPr/>
                    <a:lstStyle/>
                    <a:p>
                      <a:r>
                        <a:rPr lang="en-IN" dirty="0"/>
                        <a:t>2018</a:t>
                      </a:r>
                    </a:p>
                  </a:txBody>
                  <a:tcPr/>
                </a:tc>
                <a:tc>
                  <a:txBody>
                    <a:bodyPr/>
                    <a:lstStyle/>
                    <a:p>
                      <a:r>
                        <a:rPr lang="en-US" dirty="0"/>
                        <a:t>Introduced method that performs detection in fundus images using patch characteristics driven RNN </a:t>
                      </a:r>
                      <a:endParaRPr lang="en-IN" dirty="0"/>
                    </a:p>
                  </a:txBody>
                  <a:tcPr/>
                </a:tc>
              </a:tr>
              <a:tr h="1434032">
                <a:tc>
                  <a:txBody>
                    <a:bodyPr/>
                    <a:lstStyle/>
                    <a:p>
                      <a:r>
                        <a:rPr lang="en-IN" dirty="0"/>
                        <a:t>4</a:t>
                      </a:r>
                    </a:p>
                  </a:txBody>
                  <a:tcPr/>
                </a:tc>
                <a:tc>
                  <a:txBody>
                    <a:bodyPr/>
                    <a:lstStyle/>
                    <a:p>
                      <a:r>
                        <a:rPr lang="en-US" dirty="0"/>
                        <a:t>Deep Learning-Based Glaucoma Screening Using Regional RNFL Thickness in Fundus Photography</a:t>
                      </a:r>
                      <a:endParaRPr lang="en-IN" dirty="0"/>
                    </a:p>
                  </a:txBody>
                  <a:tcPr/>
                </a:tc>
                <a:tc>
                  <a:txBody>
                    <a:bodyPr/>
                    <a:lstStyle/>
                    <a:p>
                      <a:r>
                        <a:rPr lang="en-IN" dirty="0"/>
                        <a:t>Ahn</a:t>
                      </a:r>
                    </a:p>
                  </a:txBody>
                  <a:tcPr/>
                </a:tc>
                <a:tc>
                  <a:txBody>
                    <a:bodyPr/>
                    <a:lstStyle/>
                    <a:p>
                      <a:r>
                        <a:rPr lang="en-IN" dirty="0"/>
                        <a:t>NLM</a:t>
                      </a:r>
                    </a:p>
                  </a:txBody>
                  <a:tcPr/>
                </a:tc>
                <a:tc>
                  <a:txBody>
                    <a:bodyPr/>
                    <a:lstStyle/>
                    <a:p>
                      <a:r>
                        <a:rPr lang="en-IN" dirty="0"/>
                        <a:t>2022</a:t>
                      </a:r>
                    </a:p>
                  </a:txBody>
                  <a:tcPr/>
                </a:tc>
                <a:tc>
                  <a:txBody>
                    <a:bodyPr/>
                    <a:lstStyle/>
                    <a:p>
                      <a:r>
                        <a:rPr lang="en-US" dirty="0"/>
                        <a:t>Suggested an approach utilizing CNN  with 3 convolutional layers and </a:t>
                      </a:r>
                      <a:r>
                        <a:rPr lang="en-US" dirty="0" err="1"/>
                        <a:t>maxpooling</a:t>
                      </a:r>
                      <a:r>
                        <a:rPr lang="en-US" dirty="0"/>
                        <a:t> applied at each layer followed by  2 fully connected layers.</a:t>
                      </a:r>
                      <a:endParaRPr lang="en-IN" dirty="0"/>
                    </a:p>
                  </a:txBody>
                  <a:tcPr/>
                </a:tc>
              </a:tr>
            </a:tbl>
          </a:graphicData>
        </a:graphic>
      </p:graphicFrame>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1" name="Content Placeholder 2"/>
          <p:cNvSpPr>
            <a:spLocks noGrp="1"/>
          </p:cNvSpPr>
          <p:nvPr>
            <p:ph idx="1"/>
          </p:nvPr>
        </p:nvSpPr>
        <p:spPr>
          <a:xfrm>
            <a:off x="957129" y="629498"/>
            <a:ext cx="10263500" cy="6326778"/>
          </a:xfrm>
        </p:spPr>
        <p:txBody>
          <a:bodyPr>
            <a:normAutofit/>
          </a:bodyPr>
          <a:lstStyle/>
          <a:p>
            <a:pPr marL="45720" indent="0">
              <a:buNone/>
            </a:pPr>
            <a:r>
              <a:rPr lang="en-US" dirty="0" smtClean="0"/>
              <a:t>                                           </a:t>
            </a:r>
            <a:r>
              <a:rPr lang="en-US" sz="4000" b="1" dirty="0" smtClean="0">
                <a:solidFill>
                  <a:schemeClr val="accent2"/>
                </a:solidFill>
                <a:effectLst>
                  <a:outerShdw blurRad="38100" dist="38100" dir="2700000" algn="tl">
                    <a:srgbClr val="000000">
                      <a:alpha val="43137"/>
                    </a:srgbClr>
                  </a:outerShdw>
                </a:effectLst>
                <a:latin typeface="Lato" panose="020F0502020204030203"/>
              </a:rPr>
              <a:t>EXISTING SYSTEM</a:t>
            </a:r>
          </a:p>
          <a:p>
            <a:pPr>
              <a:lnSpc>
                <a:spcPct val="150000"/>
              </a:lnSpc>
              <a:buClr>
                <a:schemeClr val="tx1"/>
              </a:buClr>
              <a:buSzPct val="100000"/>
            </a:pPr>
            <a:r>
              <a:rPr lang="en-US" sz="2400" dirty="0" smtClean="0">
                <a:solidFill>
                  <a:schemeClr val="tx1"/>
                </a:solidFill>
                <a:latin typeface="Lato" panose="020F0502020204030203"/>
                <a:ea typeface="Lato" panose="020F0502020204030203" pitchFamily="34" charset="0"/>
                <a:cs typeface="Lato" panose="020F0502020204030203" pitchFamily="34" charset="0"/>
              </a:rPr>
              <a:t>Glaucoma </a:t>
            </a:r>
            <a:r>
              <a:rPr lang="en-US" sz="2400" dirty="0">
                <a:solidFill>
                  <a:schemeClr val="tx1"/>
                </a:solidFill>
                <a:latin typeface="Lato" panose="020F0502020204030203"/>
                <a:ea typeface="Lato" panose="020F0502020204030203" pitchFamily="34" charset="0"/>
                <a:cs typeface="Lato" panose="020F0502020204030203" pitchFamily="34" charset="0"/>
              </a:rPr>
              <a:t>can be identified by the method </a:t>
            </a:r>
            <a:r>
              <a:rPr lang="en-US" sz="2400" dirty="0" smtClean="0">
                <a:solidFill>
                  <a:schemeClr val="tx1"/>
                </a:solidFill>
                <a:latin typeface="Lato" panose="020F0502020204030203"/>
                <a:ea typeface="Lato" panose="020F0502020204030203" pitchFamily="34" charset="0"/>
                <a:cs typeface="Lato" panose="020F0502020204030203" pitchFamily="34" charset="0"/>
              </a:rPr>
              <a:t>using fundus </a:t>
            </a:r>
            <a:r>
              <a:rPr lang="en-US" sz="2400" dirty="0">
                <a:solidFill>
                  <a:schemeClr val="tx1"/>
                </a:solidFill>
                <a:latin typeface="Lato" panose="020F0502020204030203"/>
                <a:ea typeface="Lato" panose="020F0502020204030203" pitchFamily="34" charset="0"/>
                <a:cs typeface="Lato" panose="020F0502020204030203" pitchFamily="34" charset="0"/>
              </a:rPr>
              <a:t>images</a:t>
            </a:r>
            <a:r>
              <a:rPr lang="en-US" sz="2400" dirty="0" smtClean="0">
                <a:solidFill>
                  <a:schemeClr val="tx1"/>
                </a:solidFill>
                <a:latin typeface="Lato" panose="020F0502020204030203"/>
                <a:ea typeface="Lato" panose="020F0502020204030203" pitchFamily="34" charset="0"/>
                <a:cs typeface="Lato" panose="020F0502020204030203" pitchFamily="34" charset="0"/>
              </a:rPr>
              <a:t>.</a:t>
            </a:r>
          </a:p>
          <a:p>
            <a:pPr>
              <a:lnSpc>
                <a:spcPct val="150000"/>
              </a:lnSpc>
              <a:buClr>
                <a:schemeClr val="tx1"/>
              </a:buClr>
              <a:buSzPct val="100000"/>
            </a:pPr>
            <a:r>
              <a:rPr lang="en-US" sz="2400" dirty="0" smtClean="0">
                <a:solidFill>
                  <a:schemeClr val="tx1"/>
                </a:solidFill>
                <a:latin typeface="Lato" panose="020F0502020204030203"/>
                <a:ea typeface="Lato" panose="020F0502020204030203" pitchFamily="34" charset="0"/>
                <a:cs typeface="Lato" panose="020F0502020204030203" pitchFamily="34" charset="0"/>
              </a:rPr>
              <a:t>Convolutional neural networks are used in the suggested novel system. </a:t>
            </a:r>
          </a:p>
          <a:p>
            <a:pPr>
              <a:lnSpc>
                <a:spcPct val="150000"/>
              </a:lnSpc>
              <a:buClr>
                <a:schemeClr val="tx1"/>
              </a:buClr>
              <a:buSzPct val="100000"/>
            </a:pPr>
            <a:r>
              <a:rPr lang="en-US" sz="2400" dirty="0" smtClean="0">
                <a:solidFill>
                  <a:schemeClr val="tx1"/>
                </a:solidFill>
                <a:latin typeface="Lato" panose="020F0502020204030203"/>
                <a:ea typeface="Lato" panose="020F0502020204030203" pitchFamily="34" charset="0"/>
                <a:cs typeface="Lato" panose="020F0502020204030203" pitchFamily="34" charset="0"/>
              </a:rPr>
              <a:t> </a:t>
            </a:r>
            <a:r>
              <a:rPr lang="en-US" sz="2400" dirty="0">
                <a:solidFill>
                  <a:schemeClr val="tx1"/>
                </a:solidFill>
                <a:latin typeface="Lato" panose="020F0502020204030203"/>
                <a:ea typeface="Lato" panose="020F0502020204030203" pitchFamily="34" charset="0"/>
                <a:cs typeface="Lato" panose="020F0502020204030203" pitchFamily="34" charset="0"/>
              </a:rPr>
              <a:t>The original images are collected from </a:t>
            </a:r>
            <a:r>
              <a:rPr lang="en-US" sz="2400" dirty="0" smtClean="0">
                <a:solidFill>
                  <a:schemeClr val="tx1"/>
                </a:solidFill>
                <a:latin typeface="Lato" panose="020F0502020204030203"/>
                <a:ea typeface="Lato" panose="020F0502020204030203" pitchFamily="34" charset="0"/>
                <a:cs typeface="Lato" panose="020F0502020204030203" pitchFamily="34" charset="0"/>
              </a:rPr>
              <a:t>a </a:t>
            </a:r>
            <a:r>
              <a:rPr lang="en-US" sz="2400" dirty="0">
                <a:solidFill>
                  <a:schemeClr val="tx1"/>
                </a:solidFill>
                <a:latin typeface="Lato" panose="020F0502020204030203"/>
                <a:ea typeface="Lato" panose="020F0502020204030203" pitchFamily="34" charset="0"/>
                <a:cs typeface="Lato" panose="020F0502020204030203" pitchFamily="34" charset="0"/>
              </a:rPr>
              <a:t>dataset or source and subjected to data augmentation. </a:t>
            </a:r>
            <a:endParaRPr lang="en-US" sz="2400" dirty="0" smtClean="0">
              <a:solidFill>
                <a:schemeClr val="tx1"/>
              </a:solidFill>
              <a:latin typeface="Lato" panose="020F0502020204030203"/>
              <a:ea typeface="Lato" panose="020F0502020204030203" pitchFamily="34" charset="0"/>
              <a:cs typeface="Lato" panose="020F0502020204030203" pitchFamily="34" charset="0"/>
            </a:endParaRPr>
          </a:p>
          <a:p>
            <a:pPr>
              <a:lnSpc>
                <a:spcPct val="150000"/>
              </a:lnSpc>
              <a:buClr>
                <a:schemeClr val="tx1"/>
              </a:buClr>
              <a:buSzPct val="100000"/>
            </a:pPr>
            <a:r>
              <a:rPr lang="en-US" sz="2400" dirty="0" smtClean="0">
                <a:solidFill>
                  <a:schemeClr val="tx1"/>
                </a:solidFill>
                <a:latin typeface="Lato" panose="020F0502020204030203"/>
                <a:ea typeface="Lato" panose="020F0502020204030203" pitchFamily="34" charset="0"/>
                <a:cs typeface="Lato" panose="020F0502020204030203" pitchFamily="34" charset="0"/>
              </a:rPr>
              <a:t>Pre-processing </a:t>
            </a:r>
            <a:r>
              <a:rPr lang="en-US" sz="2400" dirty="0">
                <a:solidFill>
                  <a:schemeClr val="tx1"/>
                </a:solidFill>
                <a:latin typeface="Lato" panose="020F0502020204030203"/>
                <a:ea typeface="Lato" panose="020F0502020204030203" pitchFamily="34" charset="0"/>
                <a:cs typeface="Lato" panose="020F0502020204030203" pitchFamily="34" charset="0"/>
              </a:rPr>
              <a:t>is performed to addressing issue of blurry </a:t>
            </a:r>
            <a:r>
              <a:rPr lang="en-US" sz="2400" dirty="0" smtClean="0">
                <a:solidFill>
                  <a:schemeClr val="tx1"/>
                </a:solidFill>
                <a:latin typeface="Lato" panose="020F0502020204030203"/>
                <a:ea typeface="Lato" panose="020F0502020204030203" pitchFamily="34" charset="0"/>
                <a:cs typeface="Lato" panose="020F0502020204030203" pitchFamily="34" charset="0"/>
              </a:rPr>
              <a:t>or </a:t>
            </a:r>
            <a:r>
              <a:rPr lang="en-US" sz="2400" dirty="0">
                <a:solidFill>
                  <a:schemeClr val="tx1"/>
                </a:solidFill>
                <a:latin typeface="Lato" panose="020F0502020204030203"/>
                <a:ea typeface="Lato" panose="020F0502020204030203" pitchFamily="34" charset="0"/>
                <a:cs typeface="Lato" panose="020F0502020204030203" pitchFamily="34" charset="0"/>
              </a:rPr>
              <a:t>unclear images, which includes color space conversion, </a:t>
            </a:r>
            <a:r>
              <a:rPr lang="en-US" sz="2400" dirty="0" smtClean="0">
                <a:solidFill>
                  <a:schemeClr val="tx1"/>
                </a:solidFill>
                <a:latin typeface="Lato" panose="020F0502020204030203"/>
                <a:ea typeface="Lato" panose="020F0502020204030203" pitchFamily="34" charset="0"/>
                <a:cs typeface="Lato" panose="020F0502020204030203" pitchFamily="34" charset="0"/>
              </a:rPr>
              <a:t>image </a:t>
            </a:r>
            <a:r>
              <a:rPr lang="en-US" sz="2400" dirty="0">
                <a:solidFill>
                  <a:schemeClr val="tx1"/>
                </a:solidFill>
                <a:latin typeface="Lato" panose="020F0502020204030203"/>
                <a:ea typeface="Lato" panose="020F0502020204030203" pitchFamily="34" charset="0"/>
                <a:cs typeface="Lato" panose="020F0502020204030203" pitchFamily="34" charset="0"/>
              </a:rPr>
              <a:t>reconstruction, and image enhancement</a:t>
            </a:r>
            <a:r>
              <a:rPr lang="en-US" sz="2400" dirty="0" smtClean="0">
                <a:solidFill>
                  <a:schemeClr val="tx1"/>
                </a:solidFill>
                <a:latin typeface="Lato" panose="020F0502020204030203"/>
                <a:ea typeface="Lato" panose="020F0502020204030203" pitchFamily="34" charset="0"/>
                <a:cs typeface="Lato" panose="020F0502020204030203" pitchFamily="34" charset="0"/>
              </a:rPr>
              <a:t>.</a:t>
            </a: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2" name="Content Placeholder 2"/>
          <p:cNvSpPr>
            <a:spLocks noGrp="1"/>
          </p:cNvSpPr>
          <p:nvPr>
            <p:ph idx="1"/>
          </p:nvPr>
        </p:nvSpPr>
        <p:spPr>
          <a:xfrm>
            <a:off x="946447" y="1042587"/>
            <a:ext cx="9752888" cy="5694348"/>
          </a:xfrm>
        </p:spPr>
        <p:txBody>
          <a:bodyPr/>
          <a:lstStyle/>
          <a:p>
            <a:pPr>
              <a:lnSpc>
                <a:spcPct val="150000"/>
              </a:lnSpc>
              <a:buClr>
                <a:schemeClr val="tx1"/>
              </a:buClr>
              <a:buSzPct val="100000"/>
              <a:buFont typeface="Arial" panose="020B0604020202020204" pitchFamily="34" charset="0"/>
              <a:buChar char="•"/>
            </a:pPr>
            <a:r>
              <a:rPr lang="en-US" sz="2400" dirty="0">
                <a:solidFill>
                  <a:schemeClr val="tx1"/>
                </a:solidFill>
                <a:latin typeface="Lato" panose="020F0502020204030203"/>
                <a:ea typeface="Lato" panose="020F0502020204030203" pitchFamily="34" charset="0"/>
                <a:cs typeface="Lato" panose="020F0502020204030203" pitchFamily="34" charset="0"/>
              </a:rPr>
              <a:t>These steps utilize grayscale tones, where white represents the highest intensity and black is the lowest. </a:t>
            </a:r>
          </a:p>
          <a:p>
            <a:pPr>
              <a:lnSpc>
                <a:spcPct val="150000"/>
              </a:lnSpc>
              <a:buClr>
                <a:schemeClr val="tx1"/>
              </a:buClr>
              <a:buSzPct val="100000"/>
              <a:buFont typeface="Arial" panose="020B0604020202020204" pitchFamily="34" charset="0"/>
              <a:buChar char="•"/>
            </a:pPr>
            <a:r>
              <a:rPr lang="en-US" sz="2400" dirty="0">
                <a:solidFill>
                  <a:schemeClr val="tx1"/>
                </a:solidFill>
                <a:latin typeface="Lato" panose="020F0502020204030203"/>
                <a:ea typeface="Lato" panose="020F0502020204030203" pitchFamily="34" charset="0"/>
                <a:cs typeface="Lato" panose="020F0502020204030203" pitchFamily="34" charset="0"/>
              </a:rPr>
              <a:t>Rotation, zoom in, and zoom-out techniques are used to create new data with different exposures. </a:t>
            </a:r>
          </a:p>
          <a:p>
            <a:pPr>
              <a:lnSpc>
                <a:spcPct val="150000"/>
              </a:lnSpc>
              <a:buClr>
                <a:schemeClr val="tx1"/>
              </a:buClr>
              <a:buSzPct val="100000"/>
              <a:buFont typeface="Arial" panose="020B0604020202020204" pitchFamily="34" charset="0"/>
              <a:buChar char="•"/>
            </a:pPr>
            <a:r>
              <a:rPr lang="en-US" sz="2400" dirty="0">
                <a:solidFill>
                  <a:schemeClr val="tx1"/>
                </a:solidFill>
                <a:latin typeface="Lato" panose="020F0502020204030203"/>
                <a:ea typeface="Lato" panose="020F0502020204030203" pitchFamily="34" charset="0"/>
                <a:cs typeface="Lato" panose="020F0502020204030203" pitchFamily="34" charset="0"/>
              </a:rPr>
              <a:t>This is crucial for achieving a balance between the two classes of glaucoma</a:t>
            </a:r>
            <a:r>
              <a:rPr lang="en-US" sz="2400" dirty="0">
                <a:solidFill>
                  <a:schemeClr val="tx1"/>
                </a:solidFill>
                <a:ea typeface="Lato" panose="020F0502020204030203" pitchFamily="34" charset="0"/>
                <a:cs typeface="Lato" panose="020F0502020204030203" pitchFamily="34" charset="0"/>
              </a:rPr>
              <a:t>.</a:t>
            </a:r>
            <a:endParaRPr lang="en-US" sz="2400" b="1" dirty="0">
              <a:solidFill>
                <a:schemeClr val="tx1"/>
              </a:solidFill>
              <a:effectLst>
                <a:outerShdw blurRad="38100" dist="38100" dir="2700000" algn="tl">
                  <a:srgbClr val="000000">
                    <a:alpha val="43137"/>
                  </a:srgbClr>
                </a:outerShdw>
              </a:effectLst>
            </a:endParaRPr>
          </a:p>
          <a:p>
            <a:pPr>
              <a:lnSpc>
                <a:spcPct val="150000"/>
              </a:lnSpc>
              <a:buClr>
                <a:schemeClr val="tx1"/>
              </a:buClr>
              <a:buSzPct val="100000"/>
              <a:buFont typeface="Arial" panose="020B0604020202020204" pitchFamily="34" charset="0"/>
              <a:buChar char="•"/>
            </a:pPr>
            <a:endParaRPr lang="en-US" sz="2400" dirty="0">
              <a:solidFill>
                <a:schemeClr val="tx1"/>
              </a:solidFill>
            </a:endParaRPr>
          </a:p>
          <a:p>
            <a:pPr marL="45720" indent="0">
              <a:buNone/>
            </a:pPr>
            <a:endParaRPr lang="en-US" dirty="0">
              <a:solidFill>
                <a:schemeClr val="tx1"/>
              </a:solidFill>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3" name="Title 1"/>
          <p:cNvSpPr>
            <a:spLocks noGrp="1"/>
          </p:cNvSpPr>
          <p:nvPr>
            <p:ph type="title"/>
          </p:nvPr>
        </p:nvSpPr>
        <p:spPr>
          <a:xfrm>
            <a:off x="1298960" y="524142"/>
            <a:ext cx="9001713" cy="1056830"/>
          </a:xfrm>
        </p:spPr>
        <p:txBody>
          <a:bodyPr>
            <a:normAutofit fontScale="90000"/>
          </a:bodyPr>
          <a:lstStyle/>
          <a:p>
            <a:r>
              <a:rPr lang="en-US" dirty="0" smtClean="0"/>
              <a:t>        </a:t>
            </a:r>
            <a:r>
              <a:rPr lang="en-US" sz="4000" b="1" dirty="0" smtClean="0">
                <a:solidFill>
                  <a:schemeClr val="accent2"/>
                </a:solidFill>
                <a:effectLst>
                  <a:outerShdw blurRad="38100" dist="38100" dir="2700000" algn="tl">
                    <a:srgbClr val="000000">
                      <a:alpha val="43137"/>
                    </a:srgbClr>
                  </a:outerShdw>
                </a:effectLst>
                <a:latin typeface="Lato"/>
              </a:rPr>
              <a:t>PROBLEMS OF EX</a:t>
            </a:r>
            <a:r>
              <a:rPr lang="en-US" sz="4000" b="1" dirty="0">
                <a:solidFill>
                  <a:schemeClr val="accent2"/>
                </a:solidFill>
                <a:effectLst>
                  <a:outerShdw blurRad="38100" dist="38100" dir="2700000" algn="tl">
                    <a:srgbClr val="000000">
                      <a:alpha val="43137"/>
                    </a:srgbClr>
                  </a:outerShdw>
                </a:effectLst>
                <a:latin typeface="Lato"/>
              </a:rPr>
              <a:t>ISTING SYSTEM</a:t>
            </a:r>
            <a:r>
              <a:rPr lang="en-US" sz="4000" b="1" dirty="0">
                <a:solidFill>
                  <a:schemeClr val="accent2"/>
                </a:solidFill>
                <a:effectLst>
                  <a:outerShdw blurRad="38100" dist="38100" dir="2700000" algn="tl">
                    <a:srgbClr val="000000">
                      <a:alpha val="43137"/>
                    </a:srgbClr>
                  </a:outerShdw>
                </a:effectLst>
              </a:rPr>
              <a:t/>
            </a:r>
            <a:br>
              <a:rPr lang="en-US" sz="4000" b="1" dirty="0">
                <a:solidFill>
                  <a:schemeClr val="accent2"/>
                </a:solidFill>
                <a:effectLst>
                  <a:outerShdw blurRad="38100" dist="38100" dir="2700000" algn="tl">
                    <a:srgbClr val="000000">
                      <a:alpha val="43137"/>
                    </a:srgbClr>
                  </a:outerShdw>
                </a:effectLst>
              </a:rPr>
            </a:br>
            <a:endParaRPr lang="en-US" sz="4000" dirty="0"/>
          </a:p>
        </p:txBody>
      </p:sp>
      <p:sp>
        <p:nvSpPr>
          <p:cNvPr id="1048604" name="Content Placeholder 2"/>
          <p:cNvSpPr>
            <a:spLocks noGrp="1"/>
          </p:cNvSpPr>
          <p:nvPr>
            <p:ph idx="1"/>
          </p:nvPr>
        </p:nvSpPr>
        <p:spPr>
          <a:xfrm>
            <a:off x="495656" y="1324599"/>
            <a:ext cx="11288994" cy="5144568"/>
          </a:xfrm>
        </p:spPr>
        <p:txBody>
          <a:bodyPr>
            <a:normAutofit/>
          </a:bodyPr>
          <a:lstStyle/>
          <a:p>
            <a:pPr marL="45720" indent="0">
              <a:lnSpc>
                <a:spcPct val="100000"/>
              </a:lnSpc>
              <a:buNone/>
            </a:pPr>
            <a:r>
              <a:rPr lang="en-US" sz="2400" b="1" dirty="0" smtClean="0">
                <a:solidFill>
                  <a:schemeClr val="tx1"/>
                </a:solidFill>
                <a:latin typeface="Lato"/>
              </a:rPr>
              <a:t>1.Inadequate </a:t>
            </a:r>
            <a:r>
              <a:rPr lang="en-US" sz="2400" b="1" dirty="0">
                <a:solidFill>
                  <a:schemeClr val="tx1"/>
                </a:solidFill>
                <a:latin typeface="Lato"/>
              </a:rPr>
              <a:t>Image Pre-processing Techniques</a:t>
            </a:r>
            <a:r>
              <a:rPr lang="en-US" sz="2400" b="1" dirty="0" smtClean="0">
                <a:solidFill>
                  <a:schemeClr val="tx1"/>
                </a:solidFill>
                <a:latin typeface="Lato"/>
              </a:rPr>
              <a:t>:</a:t>
            </a:r>
          </a:p>
          <a:p>
            <a:pPr>
              <a:lnSpc>
                <a:spcPct val="100000"/>
              </a:lnSpc>
              <a:buClr>
                <a:schemeClr val="tx1"/>
              </a:buClr>
              <a:buSzPct val="100000"/>
              <a:buFont typeface="Arial" panose="020B0604020202020204" pitchFamily="34" charset="0"/>
              <a:buChar char="•"/>
            </a:pPr>
            <a:r>
              <a:rPr lang="en-US" sz="2400" dirty="0">
                <a:solidFill>
                  <a:schemeClr val="tx1"/>
                </a:solidFill>
                <a:latin typeface="Lato"/>
              </a:rPr>
              <a:t>There's a shortage of effective techniques to address different image distortions, risking errors in classification. </a:t>
            </a:r>
            <a:endParaRPr lang="en-US" sz="2400" dirty="0" smtClean="0">
              <a:solidFill>
                <a:schemeClr val="tx1"/>
              </a:solidFill>
              <a:latin typeface="Lato"/>
            </a:endParaRPr>
          </a:p>
          <a:p>
            <a:pPr>
              <a:lnSpc>
                <a:spcPct val="100000"/>
              </a:lnSpc>
              <a:buClr>
                <a:schemeClr val="tx1"/>
              </a:buClr>
              <a:buSzPct val="100000"/>
              <a:buFont typeface="Arial" panose="020B0604020202020204" pitchFamily="34" charset="0"/>
              <a:buChar char="•"/>
            </a:pPr>
            <a:r>
              <a:rPr lang="en-US" sz="2400" dirty="0" smtClean="0">
                <a:solidFill>
                  <a:schemeClr val="tx1"/>
                </a:solidFill>
                <a:latin typeface="Lato"/>
              </a:rPr>
              <a:t>Also</a:t>
            </a:r>
            <a:r>
              <a:rPr lang="en-US" sz="2400" dirty="0">
                <a:solidFill>
                  <a:schemeClr val="tx1"/>
                </a:solidFill>
                <a:latin typeface="Lato"/>
              </a:rPr>
              <a:t>, the diversity in fundus image qualities isn't fully acknowledged, impacting the efficiency of subsequent processing stages.</a:t>
            </a:r>
          </a:p>
          <a:p>
            <a:pPr marL="45720" indent="0">
              <a:lnSpc>
                <a:spcPct val="100000"/>
              </a:lnSpc>
              <a:buNone/>
            </a:pPr>
            <a:r>
              <a:rPr lang="en-US" sz="2400" b="1" dirty="0" smtClean="0">
                <a:solidFill>
                  <a:schemeClr val="tx1"/>
                </a:solidFill>
                <a:latin typeface="Lato"/>
              </a:rPr>
              <a:t>2</a:t>
            </a:r>
            <a:r>
              <a:rPr lang="en-US" sz="2400" b="1" dirty="0">
                <a:solidFill>
                  <a:schemeClr val="tx1"/>
                </a:solidFill>
                <a:latin typeface="Lato"/>
              </a:rPr>
              <a:t>. Limited Feature Extraction Capabilities</a:t>
            </a:r>
            <a:r>
              <a:rPr lang="en-US" sz="2400" b="1" dirty="0" smtClean="0">
                <a:solidFill>
                  <a:schemeClr val="tx1"/>
                </a:solidFill>
                <a:latin typeface="Lato"/>
              </a:rPr>
              <a:t>:</a:t>
            </a:r>
          </a:p>
          <a:p>
            <a:pPr>
              <a:lnSpc>
                <a:spcPct val="100000"/>
              </a:lnSpc>
              <a:buClr>
                <a:schemeClr val="tx1"/>
              </a:buClr>
              <a:buSzPct val="100000"/>
            </a:pPr>
            <a:r>
              <a:rPr lang="en-US" sz="2400" dirty="0">
                <a:solidFill>
                  <a:schemeClr val="tx1"/>
                </a:solidFill>
                <a:latin typeface="Lato"/>
              </a:rPr>
              <a:t>The current methods fall short in recognizing key features from fundus images, risking missed diagnostic cues. </a:t>
            </a:r>
            <a:endParaRPr lang="en-US" sz="2400" dirty="0" smtClean="0">
              <a:solidFill>
                <a:schemeClr val="tx1"/>
              </a:solidFill>
              <a:latin typeface="Lato"/>
            </a:endParaRPr>
          </a:p>
          <a:p>
            <a:pPr>
              <a:lnSpc>
                <a:spcPct val="100000"/>
              </a:lnSpc>
              <a:buClr>
                <a:schemeClr val="tx1"/>
              </a:buClr>
              <a:buSzPct val="100000"/>
            </a:pPr>
            <a:r>
              <a:rPr lang="en-US" sz="2400" dirty="0" smtClean="0">
                <a:solidFill>
                  <a:schemeClr val="tx1"/>
                </a:solidFill>
                <a:latin typeface="Lato"/>
              </a:rPr>
              <a:t>Advanced </a:t>
            </a:r>
            <a:r>
              <a:rPr lang="en-US" sz="2400" dirty="0">
                <a:solidFill>
                  <a:schemeClr val="tx1"/>
                </a:solidFill>
                <a:latin typeface="Lato"/>
              </a:rPr>
              <a:t>algorithms are needed to capture subtle signs of glaucoma accurately, enhancing diagnostic precision.</a:t>
            </a: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Basis">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Basis">
      <a:majorFont>
        <a:latin typeface="Corbel"/>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Basis">
      <a:fillStyleLst>
        <a:solidFill>
          <a:schemeClr val="phClr"/>
        </a:solidFill>
        <a:solidFill>
          <a:schemeClr val="phClr">
            <a:tint val="55000"/>
            <a:satMod val="130000"/>
          </a:schemeClr>
        </a:solidFill>
        <a:gradFill rotWithShape="1">
          <a:gsLst>
            <a:gs pos="0">
              <a:schemeClr val="phClr"/>
            </a:gs>
            <a:gs pos="90000">
              <a:schemeClr val="phClr">
                <a:shade val="100000"/>
                <a:satMod val="105000"/>
              </a:schemeClr>
            </a:gs>
            <a:gs pos="100000">
              <a:schemeClr val="phClr">
                <a:shade val="80000"/>
                <a:satMod val="120000"/>
              </a:schemeClr>
            </a:gs>
          </a:gsLst>
          <a:path path="circle">
            <a:fillToRect l="100000" t="100000" r="100000" b="100000"/>
          </a:path>
        </a:gradFill>
      </a:fillStyleLst>
      <a:lnStyleLst>
        <a:ln w="10000" cap="flat" cmpd="sng" algn="ctr">
          <a:solidFill>
            <a:schemeClr val="phClr"/>
          </a:solidFill>
          <a:prstDash val="solid"/>
        </a:ln>
        <a:ln w="19050" cap="flat" cmpd="sng" algn="ctr">
          <a:solidFill>
            <a:schemeClr val="phClr"/>
          </a:solidFill>
          <a:prstDash val="solid"/>
        </a:ln>
        <a:ln w="53975" cap="flat" cmpd="dbl"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38100" dist="25400" dir="5400000" rotWithShape="0">
              <a:srgbClr val="000000">
                <a:alpha val="45000"/>
              </a:srgbClr>
            </a:outerShdw>
          </a:effectLst>
          <a:scene3d>
            <a:camera prst="orthographicFront">
              <a:rot lat="0" lon="0" rev="0"/>
            </a:camera>
            <a:lightRig rig="brightRoom" dir="t"/>
          </a:scene3d>
          <a:sp3d extrusionH="12700" contourW="25400" prstMaterial="flat">
            <a:bevelT w="63500" h="152400" prst="angle"/>
            <a:contourClr>
              <a:schemeClr val="phClr">
                <a:shade val="27000"/>
                <a:satMod val="120000"/>
              </a:schemeClr>
            </a:contourClr>
          </a:sp3d>
        </a:effectStyle>
      </a:effectStyleLst>
      <a:bgFillStyleLst>
        <a:solidFill>
          <a:schemeClr val="phClr"/>
        </a:solidFill>
        <a:solidFill>
          <a:schemeClr val="phClr">
            <a:tint val="95000"/>
            <a:shade val="95000"/>
            <a:satMod val="140000"/>
          </a:schemeClr>
        </a:solidFill>
        <a:solidFill>
          <a:schemeClr val="phClr">
            <a:tint val="90000"/>
            <a:shade val="85000"/>
            <a:satMod val="160000"/>
            <a:lumMod val="110000"/>
          </a:schemeClr>
        </a:soli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H Sarabun PSK"/>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H Sarabun PSK"/>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61</TotalTime>
  <Words>2031</Words>
  <Application>Microsoft Office PowerPoint</Application>
  <PresentationFormat>Custom</PresentationFormat>
  <Paragraphs>188</Paragraphs>
  <Slides>29</Slides>
  <Notes>0</Notes>
  <HiddenSlides>0</HiddenSlides>
  <MMClips>0</MMClips>
  <ScaleCrop>false</ScaleCrop>
  <HeadingPairs>
    <vt:vector size="4" baseType="variant">
      <vt:variant>
        <vt:lpstr>Theme</vt:lpstr>
      </vt:variant>
      <vt:variant>
        <vt:i4>1</vt:i4>
      </vt:variant>
      <vt:variant>
        <vt:lpstr>Slide Titles</vt:lpstr>
      </vt:variant>
      <vt:variant>
        <vt:i4>29</vt:i4>
      </vt:variant>
    </vt:vector>
  </HeadingPairs>
  <TitlesOfParts>
    <vt:vector size="30" baseType="lpstr">
      <vt:lpstr>Basis</vt:lpstr>
      <vt:lpstr>Slide 1</vt:lpstr>
      <vt:lpstr>Slide 2</vt:lpstr>
      <vt:lpstr>Slide 3</vt:lpstr>
      <vt:lpstr>INTRODUCTION</vt:lpstr>
      <vt:lpstr>Slide 5</vt:lpstr>
      <vt:lpstr>Slide 6</vt:lpstr>
      <vt:lpstr>Slide 7</vt:lpstr>
      <vt:lpstr>Slide 8</vt:lpstr>
      <vt:lpstr>        PROBLEMS OF EXISTING SYSTEM </vt:lpstr>
      <vt:lpstr>Slide 10</vt:lpstr>
      <vt:lpstr>Slide 11</vt:lpstr>
      <vt:lpstr>Slide 12</vt:lpstr>
      <vt:lpstr>Slide 13</vt:lpstr>
      <vt:lpstr>IMPLEMENTATION DESIGN</vt:lpstr>
      <vt:lpstr>Slide 15</vt:lpstr>
      <vt:lpstr>MODULES</vt:lpstr>
      <vt:lpstr>Slide 17</vt:lpstr>
      <vt:lpstr>Slide 18</vt:lpstr>
      <vt:lpstr>Slide 19</vt:lpstr>
      <vt:lpstr>SOFTWARE REQUIREMENTS</vt:lpstr>
      <vt:lpstr>Slide 21</vt:lpstr>
      <vt:lpstr>Slide 22</vt:lpstr>
      <vt:lpstr>Slide 23</vt:lpstr>
      <vt:lpstr>Slide 24</vt:lpstr>
      <vt:lpstr>Slide 25</vt:lpstr>
      <vt:lpstr>Slide 26</vt:lpstr>
      <vt:lpstr>CONCLUSION</vt:lpstr>
      <vt:lpstr>FUTURE ENHANCEMENTS</vt:lpstr>
      <vt:lpstr>Slide 29</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T.Mini Rose</dc:creator>
  <cp:lastModifiedBy>home</cp:lastModifiedBy>
  <cp:revision>9</cp:revision>
  <dcterms:created xsi:type="dcterms:W3CDTF">2024-02-26T05:39:43Z</dcterms:created>
  <dcterms:modified xsi:type="dcterms:W3CDTF">2024-04-15T05:56:16Z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504dc5bcad97436790299758684ca596</vt:lpwstr>
  </property>
</Properties>
</file>